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60"/>
  </p:notesMasterIdLst>
  <p:sldIdLst>
    <p:sldId id="256" r:id="rId2"/>
    <p:sldId id="416" r:id="rId3"/>
    <p:sldId id="417" r:id="rId4"/>
    <p:sldId id="418" r:id="rId5"/>
    <p:sldId id="427" r:id="rId6"/>
    <p:sldId id="419" r:id="rId7"/>
    <p:sldId id="395" r:id="rId8"/>
    <p:sldId id="396" r:id="rId9"/>
    <p:sldId id="410" r:id="rId10"/>
    <p:sldId id="411" r:id="rId11"/>
    <p:sldId id="412" r:id="rId12"/>
    <p:sldId id="413" r:id="rId13"/>
    <p:sldId id="426" r:id="rId14"/>
    <p:sldId id="414" r:id="rId15"/>
    <p:sldId id="420" r:id="rId16"/>
    <p:sldId id="421" r:id="rId17"/>
    <p:sldId id="422" r:id="rId18"/>
    <p:sldId id="423" r:id="rId19"/>
    <p:sldId id="397" r:id="rId20"/>
    <p:sldId id="360" r:id="rId21"/>
    <p:sldId id="337" r:id="rId22"/>
    <p:sldId id="361" r:id="rId23"/>
    <p:sldId id="398" r:id="rId24"/>
    <p:sldId id="399" r:id="rId25"/>
    <p:sldId id="362" r:id="rId26"/>
    <p:sldId id="400" r:id="rId27"/>
    <p:sldId id="363" r:id="rId28"/>
    <p:sldId id="364" r:id="rId29"/>
    <p:sldId id="402" r:id="rId30"/>
    <p:sldId id="367" r:id="rId31"/>
    <p:sldId id="366" r:id="rId32"/>
    <p:sldId id="368" r:id="rId33"/>
    <p:sldId id="369" r:id="rId34"/>
    <p:sldId id="391" r:id="rId35"/>
    <p:sldId id="392" r:id="rId36"/>
    <p:sldId id="370" r:id="rId37"/>
    <p:sldId id="424" r:id="rId38"/>
    <p:sldId id="425" r:id="rId39"/>
    <p:sldId id="373" r:id="rId40"/>
    <p:sldId id="404" r:id="rId41"/>
    <p:sldId id="394" r:id="rId42"/>
    <p:sldId id="406" r:id="rId43"/>
    <p:sldId id="407" r:id="rId44"/>
    <p:sldId id="374" r:id="rId45"/>
    <p:sldId id="375" r:id="rId46"/>
    <p:sldId id="378" r:id="rId47"/>
    <p:sldId id="379" r:id="rId48"/>
    <p:sldId id="408" r:id="rId49"/>
    <p:sldId id="382" r:id="rId50"/>
    <p:sldId id="383" r:id="rId51"/>
    <p:sldId id="384" r:id="rId52"/>
    <p:sldId id="385" r:id="rId53"/>
    <p:sldId id="386" r:id="rId54"/>
    <p:sldId id="387" r:id="rId55"/>
    <p:sldId id="388" r:id="rId56"/>
    <p:sldId id="389" r:id="rId57"/>
    <p:sldId id="390" r:id="rId58"/>
    <p:sldId id="409" r:id="rId5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65"/>
    <p:restoredTop sz="94643"/>
  </p:normalViewPr>
  <p:slideViewPr>
    <p:cSldViewPr snapToGrid="0">
      <p:cViewPr varScale="1">
        <p:scale>
          <a:sx n="113" d="100"/>
          <a:sy n="113" d="100"/>
        </p:scale>
        <p:origin x="19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96B4258E-37A9-0D46-A383-DDB20F09F309}" type="datetimeFigureOut">
              <a:rPr lang="en-IT" smtClean="0"/>
              <a:t>06/09/24</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933F2F54-342A-4F40-8F9E-3A22B26D2605}" type="slidenum">
              <a:rPr lang="en-IT" smtClean="0"/>
              <a:t>‹#›</a:t>
            </a:fld>
            <a:endParaRPr lang="en-IT"/>
          </a:p>
        </p:txBody>
      </p:sp>
    </p:spTree>
    <p:extLst>
      <p:ext uri="{BB962C8B-B14F-4D97-AF65-F5344CB8AC3E}">
        <p14:creationId xmlns:p14="http://schemas.microsoft.com/office/powerpoint/2010/main" val="429360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8D8937B-B130-9737-5067-CC96F88D3FC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966C65DB-0EE9-480D-8EFD-50C7C1629FEC}"/>
              </a:ext>
            </a:extLst>
          </p:cNvPr>
          <p:cNvSpPr>
            <a:spLocks noGrp="1" noChangeArrowheads="1"/>
          </p:cNvSpPr>
          <p:nvPr>
            <p:ph type="sldNum" sz="quarter" idx="5"/>
          </p:nvPr>
        </p:nvSpPr>
        <p:spPr>
          <a:ln/>
        </p:spPr>
        <p:txBody>
          <a:bodyPr/>
          <a:lstStyle/>
          <a:p>
            <a:fld id="{D243184A-9113-6543-9784-F94304EDC94D}" type="slidenum">
              <a:rPr lang="en-US" altLang="en-IT"/>
              <a:pPr/>
              <a:t>20</a:t>
            </a:fld>
            <a:endParaRPr lang="en-US" altLang="en-IT"/>
          </a:p>
        </p:txBody>
      </p:sp>
      <p:sp>
        <p:nvSpPr>
          <p:cNvPr id="238594" name="Rectangle 2">
            <a:extLst>
              <a:ext uri="{FF2B5EF4-FFF2-40B4-BE49-F238E27FC236}">
                <a16:creationId xmlns:a16="http://schemas.microsoft.com/office/drawing/2014/main" id="{B092E73D-FE53-FF2E-9678-11463472FD11}"/>
              </a:ext>
            </a:extLst>
          </p:cNvPr>
          <p:cNvSpPr>
            <a:spLocks noGrp="1" noRot="1" noChangeAspect="1" noChangeArrowheads="1" noTextEdit="1"/>
          </p:cNvSpPr>
          <p:nvPr>
            <p:ph type="sldImg"/>
          </p:nvPr>
        </p:nvSpPr>
        <p:spPr>
          <a:ln/>
        </p:spPr>
      </p:sp>
      <p:sp>
        <p:nvSpPr>
          <p:cNvPr id="238595" name="Rectangle 3">
            <a:extLst>
              <a:ext uri="{FF2B5EF4-FFF2-40B4-BE49-F238E27FC236}">
                <a16:creationId xmlns:a16="http://schemas.microsoft.com/office/drawing/2014/main" id="{44710CC3-5BC1-1EAC-F6F8-49394973DCF4}"/>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58C298-36C2-EA4B-C5B2-A83473CFB9DC}"/>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93525DE6-5463-8C9F-D4D2-DC6A306ED8C4}"/>
              </a:ext>
            </a:extLst>
          </p:cNvPr>
          <p:cNvSpPr>
            <a:spLocks noGrp="1" noChangeArrowheads="1"/>
          </p:cNvSpPr>
          <p:nvPr>
            <p:ph type="sldNum" sz="quarter" idx="5"/>
          </p:nvPr>
        </p:nvSpPr>
        <p:spPr>
          <a:ln/>
        </p:spPr>
        <p:txBody>
          <a:bodyPr/>
          <a:lstStyle/>
          <a:p>
            <a:fld id="{BC8C1299-39EA-2A46-A59B-C4D0046C53EA}" type="slidenum">
              <a:rPr lang="en-US" altLang="en-IT"/>
              <a:pPr/>
              <a:t>32</a:t>
            </a:fld>
            <a:endParaRPr lang="en-US" altLang="en-IT"/>
          </a:p>
        </p:txBody>
      </p:sp>
      <p:sp>
        <p:nvSpPr>
          <p:cNvPr id="976898" name="Rectangle 2">
            <a:extLst>
              <a:ext uri="{FF2B5EF4-FFF2-40B4-BE49-F238E27FC236}">
                <a16:creationId xmlns:a16="http://schemas.microsoft.com/office/drawing/2014/main" id="{AD5EAB47-237C-CCDA-C5CA-28919BEB526B}"/>
              </a:ext>
            </a:extLst>
          </p:cNvPr>
          <p:cNvSpPr>
            <a:spLocks noGrp="1" noRot="1" noChangeAspect="1" noChangeArrowheads="1" noTextEdit="1"/>
          </p:cNvSpPr>
          <p:nvPr>
            <p:ph type="sldImg"/>
          </p:nvPr>
        </p:nvSpPr>
        <p:spPr>
          <a:ln/>
        </p:spPr>
      </p:sp>
      <p:sp>
        <p:nvSpPr>
          <p:cNvPr id="976899" name="Rectangle 3">
            <a:extLst>
              <a:ext uri="{FF2B5EF4-FFF2-40B4-BE49-F238E27FC236}">
                <a16:creationId xmlns:a16="http://schemas.microsoft.com/office/drawing/2014/main" id="{1C95DDB3-325F-9BA7-1B6E-7EABD9E66D72}"/>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F334890-AB2A-288C-A389-702A2BDEAE5E}"/>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898CC6F6-8140-37BD-1C04-85B204E07C47}"/>
              </a:ext>
            </a:extLst>
          </p:cNvPr>
          <p:cNvSpPr>
            <a:spLocks noGrp="1" noChangeArrowheads="1"/>
          </p:cNvSpPr>
          <p:nvPr>
            <p:ph type="sldNum" sz="quarter" idx="5"/>
          </p:nvPr>
        </p:nvSpPr>
        <p:spPr>
          <a:ln/>
        </p:spPr>
        <p:txBody>
          <a:bodyPr/>
          <a:lstStyle/>
          <a:p>
            <a:fld id="{B0699436-7634-6141-BBED-423B50606ECF}" type="slidenum">
              <a:rPr lang="en-US" altLang="en-IT"/>
              <a:pPr/>
              <a:t>33</a:t>
            </a:fld>
            <a:endParaRPr lang="en-US" altLang="en-IT"/>
          </a:p>
        </p:txBody>
      </p:sp>
      <p:sp>
        <p:nvSpPr>
          <p:cNvPr id="978946" name="Rectangle 2">
            <a:extLst>
              <a:ext uri="{FF2B5EF4-FFF2-40B4-BE49-F238E27FC236}">
                <a16:creationId xmlns:a16="http://schemas.microsoft.com/office/drawing/2014/main" id="{942EB089-D876-ED9B-2590-0997DF1CCD93}"/>
              </a:ext>
            </a:extLst>
          </p:cNvPr>
          <p:cNvSpPr>
            <a:spLocks noGrp="1" noRot="1" noChangeAspect="1" noChangeArrowheads="1" noTextEdit="1"/>
          </p:cNvSpPr>
          <p:nvPr>
            <p:ph type="sldImg"/>
          </p:nvPr>
        </p:nvSpPr>
        <p:spPr>
          <a:ln/>
        </p:spPr>
      </p:sp>
      <p:sp>
        <p:nvSpPr>
          <p:cNvPr id="978947" name="Rectangle 3">
            <a:extLst>
              <a:ext uri="{FF2B5EF4-FFF2-40B4-BE49-F238E27FC236}">
                <a16:creationId xmlns:a16="http://schemas.microsoft.com/office/drawing/2014/main" id="{F6C59D32-69FD-9273-5AFD-8F58A17CEB68}"/>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DAA01D2-0612-0D84-310F-1A97B04093AC}"/>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0FFCD436-B60D-76C3-2B60-6BFE3832E912}"/>
              </a:ext>
            </a:extLst>
          </p:cNvPr>
          <p:cNvSpPr>
            <a:spLocks noGrp="1" noChangeArrowheads="1"/>
          </p:cNvSpPr>
          <p:nvPr>
            <p:ph type="sldNum" sz="quarter" idx="5"/>
          </p:nvPr>
        </p:nvSpPr>
        <p:spPr>
          <a:ln/>
        </p:spPr>
        <p:txBody>
          <a:bodyPr/>
          <a:lstStyle/>
          <a:p>
            <a:fld id="{37E49745-0ACA-514C-802D-B311A70A0D79}" type="slidenum">
              <a:rPr lang="en-US" altLang="en-IT"/>
              <a:pPr/>
              <a:t>34</a:t>
            </a:fld>
            <a:endParaRPr lang="en-US" altLang="en-IT"/>
          </a:p>
        </p:txBody>
      </p:sp>
      <p:sp>
        <p:nvSpPr>
          <p:cNvPr id="1024002" name="Rectangle 2">
            <a:extLst>
              <a:ext uri="{FF2B5EF4-FFF2-40B4-BE49-F238E27FC236}">
                <a16:creationId xmlns:a16="http://schemas.microsoft.com/office/drawing/2014/main" id="{3B3752C7-571A-9BCD-B8C6-5D710A4730F2}"/>
              </a:ext>
            </a:extLst>
          </p:cNvPr>
          <p:cNvSpPr>
            <a:spLocks noGrp="1" noRot="1" noChangeAspect="1" noChangeArrowheads="1" noTextEdit="1"/>
          </p:cNvSpPr>
          <p:nvPr>
            <p:ph type="sldImg"/>
          </p:nvPr>
        </p:nvSpPr>
        <p:spPr>
          <a:ln/>
        </p:spPr>
      </p:sp>
      <p:sp>
        <p:nvSpPr>
          <p:cNvPr id="1024003" name="Rectangle 3">
            <a:extLst>
              <a:ext uri="{FF2B5EF4-FFF2-40B4-BE49-F238E27FC236}">
                <a16:creationId xmlns:a16="http://schemas.microsoft.com/office/drawing/2014/main" id="{BDCBD6B2-6149-0817-12A1-170E58D7AEEE}"/>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0FF4F10-67B4-F6A4-5035-23F6F7954A38}"/>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C3488B70-590D-FF77-7729-83BD161117FF}"/>
              </a:ext>
            </a:extLst>
          </p:cNvPr>
          <p:cNvSpPr>
            <a:spLocks noGrp="1" noChangeArrowheads="1"/>
          </p:cNvSpPr>
          <p:nvPr>
            <p:ph type="sldNum" sz="quarter" idx="5"/>
          </p:nvPr>
        </p:nvSpPr>
        <p:spPr>
          <a:ln/>
        </p:spPr>
        <p:txBody>
          <a:bodyPr/>
          <a:lstStyle/>
          <a:p>
            <a:fld id="{225BF3E6-35E7-A345-AF31-681DC46CAECC}" type="slidenum">
              <a:rPr lang="en-US" altLang="en-IT"/>
              <a:pPr/>
              <a:t>35</a:t>
            </a:fld>
            <a:endParaRPr lang="en-US" altLang="en-IT"/>
          </a:p>
        </p:txBody>
      </p:sp>
      <p:sp>
        <p:nvSpPr>
          <p:cNvPr id="1026050" name="Rectangle 2">
            <a:extLst>
              <a:ext uri="{FF2B5EF4-FFF2-40B4-BE49-F238E27FC236}">
                <a16:creationId xmlns:a16="http://schemas.microsoft.com/office/drawing/2014/main" id="{87B03F84-2490-FDDB-B329-CFE2A40B70BE}"/>
              </a:ext>
            </a:extLst>
          </p:cNvPr>
          <p:cNvSpPr>
            <a:spLocks noGrp="1" noRot="1" noChangeAspect="1" noChangeArrowheads="1" noTextEdit="1"/>
          </p:cNvSpPr>
          <p:nvPr>
            <p:ph type="sldImg"/>
          </p:nvPr>
        </p:nvSpPr>
        <p:spPr>
          <a:ln/>
        </p:spPr>
      </p:sp>
      <p:sp>
        <p:nvSpPr>
          <p:cNvPr id="1026051" name="Rectangle 3">
            <a:extLst>
              <a:ext uri="{FF2B5EF4-FFF2-40B4-BE49-F238E27FC236}">
                <a16:creationId xmlns:a16="http://schemas.microsoft.com/office/drawing/2014/main" id="{254B5A52-5A8C-ABDE-BDA3-AEEA04AA75E0}"/>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1D2B7B4-9B77-A758-8C7E-316D968FA4FE}"/>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16C20BC6-82BB-5707-9F32-6345F801124E}"/>
              </a:ext>
            </a:extLst>
          </p:cNvPr>
          <p:cNvSpPr>
            <a:spLocks noGrp="1" noChangeArrowheads="1"/>
          </p:cNvSpPr>
          <p:nvPr>
            <p:ph type="sldNum" sz="quarter" idx="5"/>
          </p:nvPr>
        </p:nvSpPr>
        <p:spPr>
          <a:ln/>
        </p:spPr>
        <p:txBody>
          <a:bodyPr/>
          <a:lstStyle/>
          <a:p>
            <a:fld id="{920AD437-AE53-A341-8ADD-5CFA5B7A69AD}" type="slidenum">
              <a:rPr lang="en-US" altLang="en-IT"/>
              <a:pPr/>
              <a:t>36</a:t>
            </a:fld>
            <a:endParaRPr lang="en-US" altLang="en-IT"/>
          </a:p>
        </p:txBody>
      </p:sp>
      <p:sp>
        <p:nvSpPr>
          <p:cNvPr id="980994" name="Rectangle 2">
            <a:extLst>
              <a:ext uri="{FF2B5EF4-FFF2-40B4-BE49-F238E27FC236}">
                <a16:creationId xmlns:a16="http://schemas.microsoft.com/office/drawing/2014/main" id="{BC9D74EC-53BA-A539-0F1D-7CB3FD86D601}"/>
              </a:ext>
            </a:extLst>
          </p:cNvPr>
          <p:cNvSpPr>
            <a:spLocks noGrp="1" noRot="1" noChangeAspect="1" noChangeArrowheads="1" noTextEdit="1"/>
          </p:cNvSpPr>
          <p:nvPr>
            <p:ph type="sldImg"/>
          </p:nvPr>
        </p:nvSpPr>
        <p:spPr>
          <a:ln/>
        </p:spPr>
      </p:sp>
      <p:sp>
        <p:nvSpPr>
          <p:cNvPr id="980995" name="Rectangle 3">
            <a:extLst>
              <a:ext uri="{FF2B5EF4-FFF2-40B4-BE49-F238E27FC236}">
                <a16:creationId xmlns:a16="http://schemas.microsoft.com/office/drawing/2014/main" id="{1E7C0C81-1B38-1E30-72F7-5AFFDD9B6868}"/>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FF7A2B9-A154-1863-65F2-4EA109D92EB5}"/>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2D8641D0-3233-3189-DC66-D62A524DAB69}"/>
              </a:ext>
            </a:extLst>
          </p:cNvPr>
          <p:cNvSpPr>
            <a:spLocks noGrp="1" noChangeArrowheads="1"/>
          </p:cNvSpPr>
          <p:nvPr>
            <p:ph type="sldNum" sz="quarter" idx="5"/>
          </p:nvPr>
        </p:nvSpPr>
        <p:spPr>
          <a:ln/>
        </p:spPr>
        <p:txBody>
          <a:bodyPr/>
          <a:lstStyle/>
          <a:p>
            <a:fld id="{1F32688E-450F-FC4D-A1B3-55842A2B7BA7}" type="slidenum">
              <a:rPr lang="en-US" altLang="en-IT"/>
              <a:pPr/>
              <a:t>39</a:t>
            </a:fld>
            <a:endParaRPr lang="en-US" altLang="en-IT"/>
          </a:p>
        </p:txBody>
      </p:sp>
      <p:sp>
        <p:nvSpPr>
          <p:cNvPr id="987138" name="Rectangle 2">
            <a:extLst>
              <a:ext uri="{FF2B5EF4-FFF2-40B4-BE49-F238E27FC236}">
                <a16:creationId xmlns:a16="http://schemas.microsoft.com/office/drawing/2014/main" id="{EEDA7CE7-BD4B-F729-D15B-D60DE195CE1D}"/>
              </a:ext>
            </a:extLst>
          </p:cNvPr>
          <p:cNvSpPr>
            <a:spLocks noGrp="1" noRot="1" noChangeAspect="1" noChangeArrowheads="1" noTextEdit="1"/>
          </p:cNvSpPr>
          <p:nvPr>
            <p:ph type="sldImg"/>
          </p:nvPr>
        </p:nvSpPr>
        <p:spPr>
          <a:ln/>
        </p:spPr>
      </p:sp>
      <p:sp>
        <p:nvSpPr>
          <p:cNvPr id="987139" name="Rectangle 3">
            <a:extLst>
              <a:ext uri="{FF2B5EF4-FFF2-40B4-BE49-F238E27FC236}">
                <a16:creationId xmlns:a16="http://schemas.microsoft.com/office/drawing/2014/main" id="{6D2D8D9C-CDC5-76C7-5DC4-2AD7102BBD2C}"/>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FF7A2B9-A154-1863-65F2-4EA109D92EB5}"/>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2D8641D0-3233-3189-DC66-D62A524DAB69}"/>
              </a:ext>
            </a:extLst>
          </p:cNvPr>
          <p:cNvSpPr>
            <a:spLocks noGrp="1" noChangeArrowheads="1"/>
          </p:cNvSpPr>
          <p:nvPr>
            <p:ph type="sldNum" sz="quarter" idx="5"/>
          </p:nvPr>
        </p:nvSpPr>
        <p:spPr>
          <a:ln/>
        </p:spPr>
        <p:txBody>
          <a:bodyPr/>
          <a:lstStyle/>
          <a:p>
            <a:fld id="{1F32688E-450F-FC4D-A1B3-55842A2B7BA7}" type="slidenum">
              <a:rPr lang="en-US" altLang="en-IT"/>
              <a:pPr/>
              <a:t>40</a:t>
            </a:fld>
            <a:endParaRPr lang="en-US" altLang="en-IT"/>
          </a:p>
        </p:txBody>
      </p:sp>
      <p:sp>
        <p:nvSpPr>
          <p:cNvPr id="987138" name="Rectangle 2">
            <a:extLst>
              <a:ext uri="{FF2B5EF4-FFF2-40B4-BE49-F238E27FC236}">
                <a16:creationId xmlns:a16="http://schemas.microsoft.com/office/drawing/2014/main" id="{EEDA7CE7-BD4B-F729-D15B-D60DE195CE1D}"/>
              </a:ext>
            </a:extLst>
          </p:cNvPr>
          <p:cNvSpPr>
            <a:spLocks noGrp="1" noRot="1" noChangeAspect="1" noChangeArrowheads="1" noTextEdit="1"/>
          </p:cNvSpPr>
          <p:nvPr>
            <p:ph type="sldImg"/>
          </p:nvPr>
        </p:nvSpPr>
        <p:spPr>
          <a:ln/>
        </p:spPr>
      </p:sp>
      <p:sp>
        <p:nvSpPr>
          <p:cNvPr id="987139" name="Rectangle 3">
            <a:extLst>
              <a:ext uri="{FF2B5EF4-FFF2-40B4-BE49-F238E27FC236}">
                <a16:creationId xmlns:a16="http://schemas.microsoft.com/office/drawing/2014/main" id="{6D2D8D9C-CDC5-76C7-5DC4-2AD7102BBD2C}"/>
              </a:ext>
            </a:extLst>
          </p:cNvPr>
          <p:cNvSpPr>
            <a:spLocks noGrp="1" noChangeArrowheads="1"/>
          </p:cNvSpPr>
          <p:nvPr>
            <p:ph type="body" idx="1"/>
          </p:nvPr>
        </p:nvSpPr>
        <p:spPr/>
        <p:txBody>
          <a:bodyPr/>
          <a:lstStyle/>
          <a:p>
            <a:endParaRPr lang="en-IT" altLang="en-IT"/>
          </a:p>
        </p:txBody>
      </p:sp>
    </p:spTree>
    <p:extLst>
      <p:ext uri="{BB962C8B-B14F-4D97-AF65-F5344CB8AC3E}">
        <p14:creationId xmlns:p14="http://schemas.microsoft.com/office/powerpoint/2010/main" val="2487929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DC5BF74-E87C-F865-D2B8-8ACAD141C83D}"/>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D60B83A2-676A-8185-BA36-CAB37DBF47B8}"/>
              </a:ext>
            </a:extLst>
          </p:cNvPr>
          <p:cNvSpPr>
            <a:spLocks noGrp="1" noChangeArrowheads="1"/>
          </p:cNvSpPr>
          <p:nvPr>
            <p:ph type="sldNum" sz="quarter" idx="5"/>
          </p:nvPr>
        </p:nvSpPr>
        <p:spPr>
          <a:ln/>
        </p:spPr>
        <p:txBody>
          <a:bodyPr/>
          <a:lstStyle/>
          <a:p>
            <a:fld id="{DFF8E890-CDC5-B448-AA0D-295F1C2199E3}" type="slidenum">
              <a:rPr lang="en-US" altLang="en-IT"/>
              <a:pPr/>
              <a:t>41</a:t>
            </a:fld>
            <a:endParaRPr lang="en-US" altLang="en-IT"/>
          </a:p>
        </p:txBody>
      </p:sp>
      <p:sp>
        <p:nvSpPr>
          <p:cNvPr id="1030146" name="Rectangle 2">
            <a:extLst>
              <a:ext uri="{FF2B5EF4-FFF2-40B4-BE49-F238E27FC236}">
                <a16:creationId xmlns:a16="http://schemas.microsoft.com/office/drawing/2014/main" id="{3F390C45-B4D1-05B2-96AB-7376B7A60D9C}"/>
              </a:ext>
            </a:extLst>
          </p:cNvPr>
          <p:cNvSpPr>
            <a:spLocks noGrp="1" noRot="1" noChangeAspect="1" noChangeArrowheads="1" noTextEdit="1"/>
          </p:cNvSpPr>
          <p:nvPr>
            <p:ph type="sldImg"/>
          </p:nvPr>
        </p:nvSpPr>
        <p:spPr>
          <a:ln/>
        </p:spPr>
      </p:sp>
      <p:sp>
        <p:nvSpPr>
          <p:cNvPr id="1030147" name="Rectangle 3">
            <a:extLst>
              <a:ext uri="{FF2B5EF4-FFF2-40B4-BE49-F238E27FC236}">
                <a16:creationId xmlns:a16="http://schemas.microsoft.com/office/drawing/2014/main" id="{1F39BA61-00C2-ECAA-2D13-47B8CDFF2FB1}"/>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0B779C2-713B-E7F5-2A4C-283143B45AF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F4DEAC3E-5D56-5100-2E72-FDE08BCD9EAB}"/>
              </a:ext>
            </a:extLst>
          </p:cNvPr>
          <p:cNvSpPr>
            <a:spLocks noGrp="1" noChangeArrowheads="1"/>
          </p:cNvSpPr>
          <p:nvPr>
            <p:ph type="sldNum" sz="quarter" idx="5"/>
          </p:nvPr>
        </p:nvSpPr>
        <p:spPr>
          <a:ln/>
        </p:spPr>
        <p:txBody>
          <a:bodyPr/>
          <a:lstStyle/>
          <a:p>
            <a:fld id="{D43D4455-EC10-A948-BA91-74FC3C9654C4}" type="slidenum">
              <a:rPr lang="en-US" altLang="en-IT"/>
              <a:pPr/>
              <a:t>44</a:t>
            </a:fld>
            <a:endParaRPr lang="en-US" altLang="en-IT"/>
          </a:p>
        </p:txBody>
      </p:sp>
      <p:sp>
        <p:nvSpPr>
          <p:cNvPr id="989186" name="Rectangle 2">
            <a:extLst>
              <a:ext uri="{FF2B5EF4-FFF2-40B4-BE49-F238E27FC236}">
                <a16:creationId xmlns:a16="http://schemas.microsoft.com/office/drawing/2014/main" id="{D8E3F7F2-C899-E2E7-6438-F426C34BD5A9}"/>
              </a:ext>
            </a:extLst>
          </p:cNvPr>
          <p:cNvSpPr>
            <a:spLocks noGrp="1" noRot="1" noChangeAspect="1" noChangeArrowheads="1" noTextEdit="1"/>
          </p:cNvSpPr>
          <p:nvPr>
            <p:ph type="sldImg"/>
          </p:nvPr>
        </p:nvSpPr>
        <p:spPr>
          <a:ln/>
        </p:spPr>
      </p:sp>
      <p:sp>
        <p:nvSpPr>
          <p:cNvPr id="989187" name="Rectangle 3">
            <a:extLst>
              <a:ext uri="{FF2B5EF4-FFF2-40B4-BE49-F238E27FC236}">
                <a16:creationId xmlns:a16="http://schemas.microsoft.com/office/drawing/2014/main" id="{64C597CB-A037-A3F7-EE21-E74DDA3041FD}"/>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4E26FE1-969A-246F-FE63-66FC367776A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AD143F4C-CCB6-6502-400A-A83E6BFFBF4A}"/>
              </a:ext>
            </a:extLst>
          </p:cNvPr>
          <p:cNvSpPr>
            <a:spLocks noGrp="1" noChangeArrowheads="1"/>
          </p:cNvSpPr>
          <p:nvPr>
            <p:ph type="sldNum" sz="quarter" idx="5"/>
          </p:nvPr>
        </p:nvSpPr>
        <p:spPr>
          <a:ln/>
        </p:spPr>
        <p:txBody>
          <a:bodyPr/>
          <a:lstStyle/>
          <a:p>
            <a:fld id="{0B4E1A67-0619-2447-B654-0AAE5FE3C8D2}" type="slidenum">
              <a:rPr lang="en-US" altLang="en-IT"/>
              <a:pPr/>
              <a:t>45</a:t>
            </a:fld>
            <a:endParaRPr lang="en-US" altLang="en-IT"/>
          </a:p>
        </p:txBody>
      </p:sp>
      <p:sp>
        <p:nvSpPr>
          <p:cNvPr id="991234" name="Rectangle 2">
            <a:extLst>
              <a:ext uri="{FF2B5EF4-FFF2-40B4-BE49-F238E27FC236}">
                <a16:creationId xmlns:a16="http://schemas.microsoft.com/office/drawing/2014/main" id="{9D9F4837-3D79-5438-04FB-10087B094BE5}"/>
              </a:ext>
            </a:extLst>
          </p:cNvPr>
          <p:cNvSpPr>
            <a:spLocks noGrp="1" noRot="1" noChangeAspect="1" noChangeArrowheads="1" noTextEdit="1"/>
          </p:cNvSpPr>
          <p:nvPr>
            <p:ph type="sldImg"/>
          </p:nvPr>
        </p:nvSpPr>
        <p:spPr>
          <a:ln/>
        </p:spPr>
      </p:sp>
      <p:sp>
        <p:nvSpPr>
          <p:cNvPr id="991235" name="Rectangle 3">
            <a:extLst>
              <a:ext uri="{FF2B5EF4-FFF2-40B4-BE49-F238E27FC236}">
                <a16:creationId xmlns:a16="http://schemas.microsoft.com/office/drawing/2014/main" id="{B01CF2DA-B5C5-CA2A-DE49-D474956671D7}"/>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9D479C3-098F-43B9-6DBD-F4D279BCE6D8}"/>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7A8DFEB1-B7AD-4F95-234F-70B0345E8C72}"/>
              </a:ext>
            </a:extLst>
          </p:cNvPr>
          <p:cNvSpPr>
            <a:spLocks noGrp="1" noChangeArrowheads="1"/>
          </p:cNvSpPr>
          <p:nvPr>
            <p:ph type="sldNum" sz="quarter" idx="5"/>
          </p:nvPr>
        </p:nvSpPr>
        <p:spPr>
          <a:ln/>
        </p:spPr>
        <p:txBody>
          <a:bodyPr/>
          <a:lstStyle/>
          <a:p>
            <a:fld id="{0DBBF878-6BD5-CC47-AC2A-AB53CC1952F3}" type="slidenum">
              <a:rPr lang="en-US" altLang="en-IT"/>
              <a:pPr/>
              <a:t>21</a:t>
            </a:fld>
            <a:endParaRPr lang="en-US" altLang="en-IT"/>
          </a:p>
        </p:txBody>
      </p:sp>
      <p:sp>
        <p:nvSpPr>
          <p:cNvPr id="154626" name="Rectangle 2">
            <a:extLst>
              <a:ext uri="{FF2B5EF4-FFF2-40B4-BE49-F238E27FC236}">
                <a16:creationId xmlns:a16="http://schemas.microsoft.com/office/drawing/2014/main" id="{9FB164AA-8F18-9EAA-7558-4EC0CBA42CF4}"/>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9D84390F-6318-19F7-E839-464798E3877D}"/>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77F27D0-07F7-AD9A-831C-EF56FC70033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7BF732FD-4C2D-6895-B256-DF2450DCF2B5}"/>
              </a:ext>
            </a:extLst>
          </p:cNvPr>
          <p:cNvSpPr>
            <a:spLocks noGrp="1" noChangeArrowheads="1"/>
          </p:cNvSpPr>
          <p:nvPr>
            <p:ph type="sldNum" sz="quarter" idx="5"/>
          </p:nvPr>
        </p:nvSpPr>
        <p:spPr>
          <a:ln/>
        </p:spPr>
        <p:txBody>
          <a:bodyPr/>
          <a:lstStyle/>
          <a:p>
            <a:fld id="{5285678F-1F9F-3645-8A65-286617D8808A}" type="slidenum">
              <a:rPr lang="en-US" altLang="en-IT"/>
              <a:pPr/>
              <a:t>46</a:t>
            </a:fld>
            <a:endParaRPr lang="en-US" altLang="en-IT"/>
          </a:p>
        </p:txBody>
      </p:sp>
      <p:sp>
        <p:nvSpPr>
          <p:cNvPr id="997378" name="Rectangle 2">
            <a:extLst>
              <a:ext uri="{FF2B5EF4-FFF2-40B4-BE49-F238E27FC236}">
                <a16:creationId xmlns:a16="http://schemas.microsoft.com/office/drawing/2014/main" id="{4A0B07E4-C76C-FBC5-65FA-FB31504E490E}"/>
              </a:ext>
            </a:extLst>
          </p:cNvPr>
          <p:cNvSpPr>
            <a:spLocks noGrp="1" noRot="1" noChangeAspect="1" noChangeArrowheads="1" noTextEdit="1"/>
          </p:cNvSpPr>
          <p:nvPr>
            <p:ph type="sldImg"/>
          </p:nvPr>
        </p:nvSpPr>
        <p:spPr>
          <a:ln/>
        </p:spPr>
      </p:sp>
      <p:sp>
        <p:nvSpPr>
          <p:cNvPr id="997379" name="Rectangle 3">
            <a:extLst>
              <a:ext uri="{FF2B5EF4-FFF2-40B4-BE49-F238E27FC236}">
                <a16:creationId xmlns:a16="http://schemas.microsoft.com/office/drawing/2014/main" id="{CCAF57FE-0196-920D-89C0-D28DA9A45886}"/>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133D32C-C819-F565-0F8B-1C874EC8FA38}"/>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5B4EB377-C4BB-D771-C3A2-171A18B85324}"/>
              </a:ext>
            </a:extLst>
          </p:cNvPr>
          <p:cNvSpPr>
            <a:spLocks noGrp="1" noChangeArrowheads="1"/>
          </p:cNvSpPr>
          <p:nvPr>
            <p:ph type="sldNum" sz="quarter" idx="5"/>
          </p:nvPr>
        </p:nvSpPr>
        <p:spPr>
          <a:ln/>
        </p:spPr>
        <p:txBody>
          <a:bodyPr/>
          <a:lstStyle/>
          <a:p>
            <a:fld id="{E2084827-4BB5-3347-BE4F-65E9183B0F47}" type="slidenum">
              <a:rPr lang="en-US" altLang="en-IT"/>
              <a:pPr/>
              <a:t>47</a:t>
            </a:fld>
            <a:endParaRPr lang="en-US" altLang="en-IT"/>
          </a:p>
        </p:txBody>
      </p:sp>
      <p:sp>
        <p:nvSpPr>
          <p:cNvPr id="999426" name="Rectangle 2">
            <a:extLst>
              <a:ext uri="{FF2B5EF4-FFF2-40B4-BE49-F238E27FC236}">
                <a16:creationId xmlns:a16="http://schemas.microsoft.com/office/drawing/2014/main" id="{7A35A647-54CF-A494-D986-53048CDDF8B9}"/>
              </a:ext>
            </a:extLst>
          </p:cNvPr>
          <p:cNvSpPr>
            <a:spLocks noGrp="1" noRot="1" noChangeAspect="1" noChangeArrowheads="1" noTextEdit="1"/>
          </p:cNvSpPr>
          <p:nvPr>
            <p:ph type="sldImg"/>
          </p:nvPr>
        </p:nvSpPr>
        <p:spPr>
          <a:ln/>
        </p:spPr>
      </p:sp>
      <p:sp>
        <p:nvSpPr>
          <p:cNvPr id="999427" name="Rectangle 3">
            <a:extLst>
              <a:ext uri="{FF2B5EF4-FFF2-40B4-BE49-F238E27FC236}">
                <a16:creationId xmlns:a16="http://schemas.microsoft.com/office/drawing/2014/main" id="{A12E4D20-BEF4-E729-672C-E40B916E758A}"/>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7C9BD3E-8D48-6AA2-DA26-8DC96ACC34C2}"/>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D81D6B1E-4374-C225-6453-5061269F9FA8}"/>
              </a:ext>
            </a:extLst>
          </p:cNvPr>
          <p:cNvSpPr>
            <a:spLocks noGrp="1" noChangeArrowheads="1"/>
          </p:cNvSpPr>
          <p:nvPr>
            <p:ph type="sldNum" sz="quarter" idx="5"/>
          </p:nvPr>
        </p:nvSpPr>
        <p:spPr>
          <a:ln/>
        </p:spPr>
        <p:txBody>
          <a:bodyPr/>
          <a:lstStyle/>
          <a:p>
            <a:fld id="{D475BB4B-35C0-ED4A-97AA-71E293CEA0D1}" type="slidenum">
              <a:rPr lang="en-US" altLang="en-IT"/>
              <a:pPr/>
              <a:t>49</a:t>
            </a:fld>
            <a:endParaRPr lang="en-US" altLang="en-IT"/>
          </a:p>
        </p:txBody>
      </p:sp>
      <p:sp>
        <p:nvSpPr>
          <p:cNvPr id="1005570" name="Rectangle 2">
            <a:extLst>
              <a:ext uri="{FF2B5EF4-FFF2-40B4-BE49-F238E27FC236}">
                <a16:creationId xmlns:a16="http://schemas.microsoft.com/office/drawing/2014/main" id="{9C84231E-8D7B-4156-14DE-7F9046199159}"/>
              </a:ext>
            </a:extLst>
          </p:cNvPr>
          <p:cNvSpPr>
            <a:spLocks noGrp="1" noRot="1" noChangeAspect="1" noChangeArrowheads="1" noTextEdit="1"/>
          </p:cNvSpPr>
          <p:nvPr>
            <p:ph type="sldImg"/>
          </p:nvPr>
        </p:nvSpPr>
        <p:spPr>
          <a:ln/>
        </p:spPr>
      </p:sp>
      <p:sp>
        <p:nvSpPr>
          <p:cNvPr id="1005571" name="Rectangle 3">
            <a:extLst>
              <a:ext uri="{FF2B5EF4-FFF2-40B4-BE49-F238E27FC236}">
                <a16:creationId xmlns:a16="http://schemas.microsoft.com/office/drawing/2014/main" id="{B2A0E44A-94C3-BE85-2019-BD5607DDAC4C}"/>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E6D7919-ACFE-AEC1-E64B-0ED718BD6145}"/>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BB278D01-5043-6F0C-5BAE-67C344C2B130}"/>
              </a:ext>
            </a:extLst>
          </p:cNvPr>
          <p:cNvSpPr>
            <a:spLocks noGrp="1" noChangeArrowheads="1"/>
          </p:cNvSpPr>
          <p:nvPr>
            <p:ph type="sldNum" sz="quarter" idx="5"/>
          </p:nvPr>
        </p:nvSpPr>
        <p:spPr>
          <a:ln/>
        </p:spPr>
        <p:txBody>
          <a:bodyPr/>
          <a:lstStyle/>
          <a:p>
            <a:fld id="{9837DA30-8F52-304E-98F1-E6948986379E}" type="slidenum">
              <a:rPr lang="en-US" altLang="en-IT"/>
              <a:pPr/>
              <a:t>50</a:t>
            </a:fld>
            <a:endParaRPr lang="en-US" altLang="en-IT"/>
          </a:p>
        </p:txBody>
      </p:sp>
      <p:sp>
        <p:nvSpPr>
          <p:cNvPr id="1007618" name="Rectangle 2">
            <a:extLst>
              <a:ext uri="{FF2B5EF4-FFF2-40B4-BE49-F238E27FC236}">
                <a16:creationId xmlns:a16="http://schemas.microsoft.com/office/drawing/2014/main" id="{4E298719-7E16-64FD-4865-C9E3C9315DAF}"/>
              </a:ext>
            </a:extLst>
          </p:cNvPr>
          <p:cNvSpPr>
            <a:spLocks noGrp="1" noRot="1" noChangeAspect="1" noChangeArrowheads="1" noTextEdit="1"/>
          </p:cNvSpPr>
          <p:nvPr>
            <p:ph type="sldImg"/>
          </p:nvPr>
        </p:nvSpPr>
        <p:spPr>
          <a:ln/>
        </p:spPr>
      </p:sp>
      <p:sp>
        <p:nvSpPr>
          <p:cNvPr id="1007619" name="Rectangle 3">
            <a:extLst>
              <a:ext uri="{FF2B5EF4-FFF2-40B4-BE49-F238E27FC236}">
                <a16:creationId xmlns:a16="http://schemas.microsoft.com/office/drawing/2014/main" id="{CEF0668D-C767-0A89-B135-962850BBF738}"/>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30CF3E5-6815-6AAC-D61D-1189F6181C52}"/>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34A16D1D-640D-5F8F-C17C-DD56D4AA457C}"/>
              </a:ext>
            </a:extLst>
          </p:cNvPr>
          <p:cNvSpPr>
            <a:spLocks noGrp="1" noChangeArrowheads="1"/>
          </p:cNvSpPr>
          <p:nvPr>
            <p:ph type="sldNum" sz="quarter" idx="5"/>
          </p:nvPr>
        </p:nvSpPr>
        <p:spPr>
          <a:ln/>
        </p:spPr>
        <p:txBody>
          <a:bodyPr/>
          <a:lstStyle/>
          <a:p>
            <a:fld id="{7CF915AA-11DB-4344-A76D-5CE3C87A427F}" type="slidenum">
              <a:rPr lang="en-US" altLang="en-IT"/>
              <a:pPr/>
              <a:t>51</a:t>
            </a:fld>
            <a:endParaRPr lang="en-US" altLang="en-IT"/>
          </a:p>
        </p:txBody>
      </p:sp>
      <p:sp>
        <p:nvSpPr>
          <p:cNvPr id="1009666" name="Rectangle 2">
            <a:extLst>
              <a:ext uri="{FF2B5EF4-FFF2-40B4-BE49-F238E27FC236}">
                <a16:creationId xmlns:a16="http://schemas.microsoft.com/office/drawing/2014/main" id="{DB0ED3AF-BE5B-97DF-7C02-19C6FE950268}"/>
              </a:ext>
            </a:extLst>
          </p:cNvPr>
          <p:cNvSpPr>
            <a:spLocks noGrp="1" noRot="1" noChangeAspect="1" noChangeArrowheads="1" noTextEdit="1"/>
          </p:cNvSpPr>
          <p:nvPr>
            <p:ph type="sldImg"/>
          </p:nvPr>
        </p:nvSpPr>
        <p:spPr>
          <a:ln/>
        </p:spPr>
      </p:sp>
      <p:sp>
        <p:nvSpPr>
          <p:cNvPr id="1009667" name="Rectangle 3">
            <a:extLst>
              <a:ext uri="{FF2B5EF4-FFF2-40B4-BE49-F238E27FC236}">
                <a16:creationId xmlns:a16="http://schemas.microsoft.com/office/drawing/2014/main" id="{3ED2361A-445C-1B97-3FFC-29356C6B4290}"/>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AED2079-BB9B-B749-C312-46F9AD6D074A}"/>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02859DF6-DA08-AA61-1002-94CE4F5FEBD8}"/>
              </a:ext>
            </a:extLst>
          </p:cNvPr>
          <p:cNvSpPr>
            <a:spLocks noGrp="1" noChangeArrowheads="1"/>
          </p:cNvSpPr>
          <p:nvPr>
            <p:ph type="sldNum" sz="quarter" idx="5"/>
          </p:nvPr>
        </p:nvSpPr>
        <p:spPr>
          <a:ln/>
        </p:spPr>
        <p:txBody>
          <a:bodyPr/>
          <a:lstStyle/>
          <a:p>
            <a:fld id="{05812471-216B-2E49-9125-FDD3976AF3C0}" type="slidenum">
              <a:rPr lang="en-US" altLang="en-IT"/>
              <a:pPr/>
              <a:t>52</a:t>
            </a:fld>
            <a:endParaRPr lang="en-US" altLang="en-IT"/>
          </a:p>
        </p:txBody>
      </p:sp>
      <p:sp>
        <p:nvSpPr>
          <p:cNvPr id="1011714" name="Rectangle 2">
            <a:extLst>
              <a:ext uri="{FF2B5EF4-FFF2-40B4-BE49-F238E27FC236}">
                <a16:creationId xmlns:a16="http://schemas.microsoft.com/office/drawing/2014/main" id="{25F9B43B-8A6E-E393-C3DF-DE7AFFF4FD73}"/>
              </a:ext>
            </a:extLst>
          </p:cNvPr>
          <p:cNvSpPr>
            <a:spLocks noGrp="1" noRot="1" noChangeAspect="1" noChangeArrowheads="1" noTextEdit="1"/>
          </p:cNvSpPr>
          <p:nvPr>
            <p:ph type="sldImg"/>
          </p:nvPr>
        </p:nvSpPr>
        <p:spPr>
          <a:ln/>
        </p:spPr>
      </p:sp>
      <p:sp>
        <p:nvSpPr>
          <p:cNvPr id="1011715" name="Rectangle 3">
            <a:extLst>
              <a:ext uri="{FF2B5EF4-FFF2-40B4-BE49-F238E27FC236}">
                <a16:creationId xmlns:a16="http://schemas.microsoft.com/office/drawing/2014/main" id="{96921C12-65BD-D6CA-E00A-4D6BC53598AC}"/>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3456957-C695-73C6-9C95-65F1E6DF59DA}"/>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03970702-B900-790D-A98C-25BAB6C5887C}"/>
              </a:ext>
            </a:extLst>
          </p:cNvPr>
          <p:cNvSpPr>
            <a:spLocks noGrp="1" noChangeArrowheads="1"/>
          </p:cNvSpPr>
          <p:nvPr>
            <p:ph type="sldNum" sz="quarter" idx="5"/>
          </p:nvPr>
        </p:nvSpPr>
        <p:spPr>
          <a:ln/>
        </p:spPr>
        <p:txBody>
          <a:bodyPr/>
          <a:lstStyle/>
          <a:p>
            <a:fld id="{5FBFB964-8E40-5044-8E3A-111990646351}" type="slidenum">
              <a:rPr lang="en-US" altLang="en-IT"/>
              <a:pPr/>
              <a:t>53</a:t>
            </a:fld>
            <a:endParaRPr lang="en-US" altLang="en-IT"/>
          </a:p>
        </p:txBody>
      </p:sp>
      <p:sp>
        <p:nvSpPr>
          <p:cNvPr id="1013762" name="Rectangle 2">
            <a:extLst>
              <a:ext uri="{FF2B5EF4-FFF2-40B4-BE49-F238E27FC236}">
                <a16:creationId xmlns:a16="http://schemas.microsoft.com/office/drawing/2014/main" id="{8CC5C369-D7AD-3BB4-392F-673D65A3F383}"/>
              </a:ext>
            </a:extLst>
          </p:cNvPr>
          <p:cNvSpPr>
            <a:spLocks noGrp="1" noRot="1" noChangeAspect="1" noChangeArrowheads="1" noTextEdit="1"/>
          </p:cNvSpPr>
          <p:nvPr>
            <p:ph type="sldImg"/>
          </p:nvPr>
        </p:nvSpPr>
        <p:spPr>
          <a:ln/>
        </p:spPr>
      </p:sp>
      <p:sp>
        <p:nvSpPr>
          <p:cNvPr id="1013763" name="Rectangle 3">
            <a:extLst>
              <a:ext uri="{FF2B5EF4-FFF2-40B4-BE49-F238E27FC236}">
                <a16:creationId xmlns:a16="http://schemas.microsoft.com/office/drawing/2014/main" id="{BC563C0F-4E05-1C87-B501-45B8EB57874B}"/>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A4D4C7B-AF1F-E04E-5891-3E3747EE4367}"/>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67B16DA5-119F-1427-7674-BBBFA2C1B799}"/>
              </a:ext>
            </a:extLst>
          </p:cNvPr>
          <p:cNvSpPr>
            <a:spLocks noGrp="1" noChangeArrowheads="1"/>
          </p:cNvSpPr>
          <p:nvPr>
            <p:ph type="sldNum" sz="quarter" idx="5"/>
          </p:nvPr>
        </p:nvSpPr>
        <p:spPr>
          <a:ln/>
        </p:spPr>
        <p:txBody>
          <a:bodyPr/>
          <a:lstStyle/>
          <a:p>
            <a:fld id="{5ADBB2D5-ACF6-984F-AD1A-6384CFC28D45}" type="slidenum">
              <a:rPr lang="en-US" altLang="en-IT"/>
              <a:pPr/>
              <a:t>54</a:t>
            </a:fld>
            <a:endParaRPr lang="en-US" altLang="en-IT"/>
          </a:p>
        </p:txBody>
      </p:sp>
      <p:sp>
        <p:nvSpPr>
          <p:cNvPr id="1015810" name="Rectangle 2">
            <a:extLst>
              <a:ext uri="{FF2B5EF4-FFF2-40B4-BE49-F238E27FC236}">
                <a16:creationId xmlns:a16="http://schemas.microsoft.com/office/drawing/2014/main" id="{724B0201-789A-6A02-8E7B-3DA9FBC070CC}"/>
              </a:ext>
            </a:extLst>
          </p:cNvPr>
          <p:cNvSpPr>
            <a:spLocks noGrp="1" noRot="1" noChangeAspect="1" noChangeArrowheads="1" noTextEdit="1"/>
          </p:cNvSpPr>
          <p:nvPr>
            <p:ph type="sldImg"/>
          </p:nvPr>
        </p:nvSpPr>
        <p:spPr>
          <a:ln/>
        </p:spPr>
      </p:sp>
      <p:sp>
        <p:nvSpPr>
          <p:cNvPr id="1015811" name="Rectangle 3">
            <a:extLst>
              <a:ext uri="{FF2B5EF4-FFF2-40B4-BE49-F238E27FC236}">
                <a16:creationId xmlns:a16="http://schemas.microsoft.com/office/drawing/2014/main" id="{C9DDD707-3129-E380-1C34-A85A84C9EEF7}"/>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C8AF397-07DA-5F21-CEC8-0B30BE02755A}"/>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13125BFD-DB21-5AD1-62AD-85D07DE1C3EA}"/>
              </a:ext>
            </a:extLst>
          </p:cNvPr>
          <p:cNvSpPr>
            <a:spLocks noGrp="1" noChangeArrowheads="1"/>
          </p:cNvSpPr>
          <p:nvPr>
            <p:ph type="sldNum" sz="quarter" idx="5"/>
          </p:nvPr>
        </p:nvSpPr>
        <p:spPr>
          <a:ln/>
        </p:spPr>
        <p:txBody>
          <a:bodyPr/>
          <a:lstStyle/>
          <a:p>
            <a:fld id="{673CB7BA-1BB1-624E-AE2A-2E7DEE30967A}" type="slidenum">
              <a:rPr lang="en-US" altLang="en-IT"/>
              <a:pPr/>
              <a:t>55</a:t>
            </a:fld>
            <a:endParaRPr lang="en-US" altLang="en-IT"/>
          </a:p>
        </p:txBody>
      </p:sp>
      <p:sp>
        <p:nvSpPr>
          <p:cNvPr id="1017858" name="Rectangle 2">
            <a:extLst>
              <a:ext uri="{FF2B5EF4-FFF2-40B4-BE49-F238E27FC236}">
                <a16:creationId xmlns:a16="http://schemas.microsoft.com/office/drawing/2014/main" id="{85DA154C-FDAD-640A-62C0-FAB3C929B243}"/>
              </a:ext>
            </a:extLst>
          </p:cNvPr>
          <p:cNvSpPr>
            <a:spLocks noGrp="1" noRot="1" noChangeAspect="1" noChangeArrowheads="1" noTextEdit="1"/>
          </p:cNvSpPr>
          <p:nvPr>
            <p:ph type="sldImg"/>
          </p:nvPr>
        </p:nvSpPr>
        <p:spPr>
          <a:ln/>
        </p:spPr>
      </p:sp>
      <p:sp>
        <p:nvSpPr>
          <p:cNvPr id="1017859" name="Rectangle 3">
            <a:extLst>
              <a:ext uri="{FF2B5EF4-FFF2-40B4-BE49-F238E27FC236}">
                <a16:creationId xmlns:a16="http://schemas.microsoft.com/office/drawing/2014/main" id="{2129CD5C-DC21-0DD7-8D18-AF284340C159}"/>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FB4CD74-3D1D-7841-CA94-3D152E6B592D}"/>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2F140EB8-6266-D24C-2B12-CF3E49F11DB2}"/>
              </a:ext>
            </a:extLst>
          </p:cNvPr>
          <p:cNvSpPr>
            <a:spLocks noGrp="1" noChangeArrowheads="1"/>
          </p:cNvSpPr>
          <p:nvPr>
            <p:ph type="sldNum" sz="quarter" idx="5"/>
          </p:nvPr>
        </p:nvSpPr>
        <p:spPr>
          <a:ln/>
        </p:spPr>
        <p:txBody>
          <a:bodyPr/>
          <a:lstStyle/>
          <a:p>
            <a:fld id="{E291C5A4-1C2D-B148-AA4D-F0DBD2BBE924}" type="slidenum">
              <a:rPr lang="en-US" altLang="en-IT"/>
              <a:pPr/>
              <a:t>56</a:t>
            </a:fld>
            <a:endParaRPr lang="en-US" altLang="en-IT"/>
          </a:p>
        </p:txBody>
      </p:sp>
      <p:sp>
        <p:nvSpPr>
          <p:cNvPr id="1019906" name="Rectangle 2">
            <a:extLst>
              <a:ext uri="{FF2B5EF4-FFF2-40B4-BE49-F238E27FC236}">
                <a16:creationId xmlns:a16="http://schemas.microsoft.com/office/drawing/2014/main" id="{C4156AD3-2021-49FA-BF53-94553BF4F9C8}"/>
              </a:ext>
            </a:extLst>
          </p:cNvPr>
          <p:cNvSpPr>
            <a:spLocks noGrp="1" noRot="1" noChangeAspect="1" noChangeArrowheads="1" noTextEdit="1"/>
          </p:cNvSpPr>
          <p:nvPr>
            <p:ph type="sldImg"/>
          </p:nvPr>
        </p:nvSpPr>
        <p:spPr>
          <a:ln/>
        </p:spPr>
      </p:sp>
      <p:sp>
        <p:nvSpPr>
          <p:cNvPr id="1019907" name="Rectangle 3">
            <a:extLst>
              <a:ext uri="{FF2B5EF4-FFF2-40B4-BE49-F238E27FC236}">
                <a16:creationId xmlns:a16="http://schemas.microsoft.com/office/drawing/2014/main" id="{AD253942-035D-FE95-0D2E-5298E20E5D01}"/>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950B5BF-4AB0-0947-75DA-DBB3FAC630BF}"/>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825CB4B6-2ABF-1997-3053-F5F73CDF03D0}"/>
              </a:ext>
            </a:extLst>
          </p:cNvPr>
          <p:cNvSpPr>
            <a:spLocks noGrp="1" noChangeArrowheads="1"/>
          </p:cNvSpPr>
          <p:nvPr>
            <p:ph type="sldNum" sz="quarter" idx="5"/>
          </p:nvPr>
        </p:nvSpPr>
        <p:spPr>
          <a:ln/>
        </p:spPr>
        <p:txBody>
          <a:bodyPr/>
          <a:lstStyle/>
          <a:p>
            <a:fld id="{4C34B6EA-47ED-D347-BCEC-0A30DFA267A7}" type="slidenum">
              <a:rPr lang="en-US" altLang="en-IT"/>
              <a:pPr/>
              <a:t>22</a:t>
            </a:fld>
            <a:endParaRPr lang="en-US" altLang="en-IT"/>
          </a:p>
        </p:txBody>
      </p:sp>
      <p:sp>
        <p:nvSpPr>
          <p:cNvPr id="962562" name="Rectangle 2">
            <a:extLst>
              <a:ext uri="{FF2B5EF4-FFF2-40B4-BE49-F238E27FC236}">
                <a16:creationId xmlns:a16="http://schemas.microsoft.com/office/drawing/2014/main" id="{918C550A-DA9F-4610-01D7-FD147849FBC5}"/>
              </a:ext>
            </a:extLst>
          </p:cNvPr>
          <p:cNvSpPr>
            <a:spLocks noGrp="1" noRot="1" noChangeAspect="1" noChangeArrowheads="1" noTextEdit="1"/>
          </p:cNvSpPr>
          <p:nvPr>
            <p:ph type="sldImg"/>
          </p:nvPr>
        </p:nvSpPr>
        <p:spPr>
          <a:ln/>
        </p:spPr>
      </p:sp>
      <p:sp>
        <p:nvSpPr>
          <p:cNvPr id="962563" name="Rectangle 3">
            <a:extLst>
              <a:ext uri="{FF2B5EF4-FFF2-40B4-BE49-F238E27FC236}">
                <a16:creationId xmlns:a16="http://schemas.microsoft.com/office/drawing/2014/main" id="{84F29E50-89AC-23B0-0384-3AA95ABBFBEF}"/>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9FB5257-49FE-8DC7-6E60-691ACC9CEE37}"/>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4B63C905-2992-69CB-45D3-576BC3827B20}"/>
              </a:ext>
            </a:extLst>
          </p:cNvPr>
          <p:cNvSpPr>
            <a:spLocks noGrp="1" noChangeArrowheads="1"/>
          </p:cNvSpPr>
          <p:nvPr>
            <p:ph type="sldNum" sz="quarter" idx="5"/>
          </p:nvPr>
        </p:nvSpPr>
        <p:spPr>
          <a:ln/>
        </p:spPr>
        <p:txBody>
          <a:bodyPr/>
          <a:lstStyle/>
          <a:p>
            <a:fld id="{C5002448-E65A-D24C-92D1-00320182F3F5}" type="slidenum">
              <a:rPr lang="en-US" altLang="en-IT"/>
              <a:pPr/>
              <a:t>57</a:t>
            </a:fld>
            <a:endParaRPr lang="en-US" altLang="en-IT"/>
          </a:p>
        </p:txBody>
      </p:sp>
      <p:sp>
        <p:nvSpPr>
          <p:cNvPr id="1021954" name="Rectangle 2">
            <a:extLst>
              <a:ext uri="{FF2B5EF4-FFF2-40B4-BE49-F238E27FC236}">
                <a16:creationId xmlns:a16="http://schemas.microsoft.com/office/drawing/2014/main" id="{8D969810-88D2-B81F-91AF-4FE62240D8E2}"/>
              </a:ext>
            </a:extLst>
          </p:cNvPr>
          <p:cNvSpPr>
            <a:spLocks noGrp="1" noRot="1" noChangeAspect="1" noChangeArrowheads="1" noTextEdit="1"/>
          </p:cNvSpPr>
          <p:nvPr>
            <p:ph type="sldImg"/>
          </p:nvPr>
        </p:nvSpPr>
        <p:spPr>
          <a:ln/>
        </p:spPr>
      </p:sp>
      <p:sp>
        <p:nvSpPr>
          <p:cNvPr id="1021955" name="Rectangle 3">
            <a:extLst>
              <a:ext uri="{FF2B5EF4-FFF2-40B4-BE49-F238E27FC236}">
                <a16:creationId xmlns:a16="http://schemas.microsoft.com/office/drawing/2014/main" id="{AA1FC548-6FC3-BC1B-00EE-45868D4336B6}"/>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25B5215-EDFF-521C-5B42-A45362DF7B0B}"/>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B6E249C9-9755-FE6D-C89F-88FA4BB9E6C5}"/>
              </a:ext>
            </a:extLst>
          </p:cNvPr>
          <p:cNvSpPr>
            <a:spLocks noGrp="1" noChangeArrowheads="1"/>
          </p:cNvSpPr>
          <p:nvPr>
            <p:ph type="sldNum" sz="quarter" idx="5"/>
          </p:nvPr>
        </p:nvSpPr>
        <p:spPr>
          <a:ln/>
        </p:spPr>
        <p:txBody>
          <a:bodyPr/>
          <a:lstStyle/>
          <a:p>
            <a:fld id="{6AA735F7-B22B-9343-8DBB-15B22D2F1A87}" type="slidenum">
              <a:rPr lang="en-US" altLang="en-IT"/>
              <a:pPr/>
              <a:t>25</a:t>
            </a:fld>
            <a:endParaRPr lang="en-US" altLang="en-IT"/>
          </a:p>
        </p:txBody>
      </p:sp>
      <p:sp>
        <p:nvSpPr>
          <p:cNvPr id="964610" name="Rectangle 2">
            <a:extLst>
              <a:ext uri="{FF2B5EF4-FFF2-40B4-BE49-F238E27FC236}">
                <a16:creationId xmlns:a16="http://schemas.microsoft.com/office/drawing/2014/main" id="{9E9A1126-F88F-48FD-E6EE-DF26E9190310}"/>
              </a:ext>
            </a:extLst>
          </p:cNvPr>
          <p:cNvSpPr>
            <a:spLocks noGrp="1" noRot="1" noChangeAspect="1" noChangeArrowheads="1" noTextEdit="1"/>
          </p:cNvSpPr>
          <p:nvPr>
            <p:ph type="sldImg"/>
          </p:nvPr>
        </p:nvSpPr>
        <p:spPr>
          <a:ln/>
        </p:spPr>
      </p:sp>
      <p:sp>
        <p:nvSpPr>
          <p:cNvPr id="964611" name="Rectangle 3">
            <a:extLst>
              <a:ext uri="{FF2B5EF4-FFF2-40B4-BE49-F238E27FC236}">
                <a16:creationId xmlns:a16="http://schemas.microsoft.com/office/drawing/2014/main" id="{B297392D-F77B-F884-9A3D-DBE175D2452E}"/>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F64918-AB2B-D6A8-3A6D-64159F41A3A0}"/>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5C3C629F-5FCA-3F5A-9099-CB2B6FAC789E}"/>
              </a:ext>
            </a:extLst>
          </p:cNvPr>
          <p:cNvSpPr>
            <a:spLocks noGrp="1" noChangeArrowheads="1"/>
          </p:cNvSpPr>
          <p:nvPr>
            <p:ph type="sldNum" sz="quarter" idx="5"/>
          </p:nvPr>
        </p:nvSpPr>
        <p:spPr>
          <a:ln/>
        </p:spPr>
        <p:txBody>
          <a:bodyPr/>
          <a:lstStyle/>
          <a:p>
            <a:fld id="{120BD8BD-D5B0-F744-8FB4-C03CBD95FF10}" type="slidenum">
              <a:rPr lang="en-US" altLang="en-IT"/>
              <a:pPr/>
              <a:t>27</a:t>
            </a:fld>
            <a:endParaRPr lang="en-US" altLang="en-IT"/>
          </a:p>
        </p:txBody>
      </p:sp>
      <p:sp>
        <p:nvSpPr>
          <p:cNvPr id="966658" name="Rectangle 2">
            <a:extLst>
              <a:ext uri="{FF2B5EF4-FFF2-40B4-BE49-F238E27FC236}">
                <a16:creationId xmlns:a16="http://schemas.microsoft.com/office/drawing/2014/main" id="{A91A9DF3-7582-7A6C-E7B9-377BC2469518}"/>
              </a:ext>
            </a:extLst>
          </p:cNvPr>
          <p:cNvSpPr>
            <a:spLocks noGrp="1" noRot="1" noChangeAspect="1" noChangeArrowheads="1" noTextEdit="1"/>
          </p:cNvSpPr>
          <p:nvPr>
            <p:ph type="sldImg"/>
          </p:nvPr>
        </p:nvSpPr>
        <p:spPr>
          <a:ln/>
        </p:spPr>
      </p:sp>
      <p:sp>
        <p:nvSpPr>
          <p:cNvPr id="966659" name="Rectangle 3">
            <a:extLst>
              <a:ext uri="{FF2B5EF4-FFF2-40B4-BE49-F238E27FC236}">
                <a16:creationId xmlns:a16="http://schemas.microsoft.com/office/drawing/2014/main" id="{BEED9D91-FA3A-97FB-653D-0C288D0B0734}"/>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A29D404-F0DE-702F-7C13-7E473945D52D}"/>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E8B3195C-4A61-1FA2-BB8D-760412B47F86}"/>
              </a:ext>
            </a:extLst>
          </p:cNvPr>
          <p:cNvSpPr>
            <a:spLocks noGrp="1" noChangeArrowheads="1"/>
          </p:cNvSpPr>
          <p:nvPr>
            <p:ph type="sldNum" sz="quarter" idx="5"/>
          </p:nvPr>
        </p:nvSpPr>
        <p:spPr>
          <a:ln/>
        </p:spPr>
        <p:txBody>
          <a:bodyPr/>
          <a:lstStyle/>
          <a:p>
            <a:fld id="{ED299841-8451-5E43-9AC8-4C646D843066}" type="slidenum">
              <a:rPr lang="en-US" altLang="en-IT"/>
              <a:pPr/>
              <a:t>28</a:t>
            </a:fld>
            <a:endParaRPr lang="en-US" altLang="en-IT"/>
          </a:p>
        </p:txBody>
      </p:sp>
      <p:sp>
        <p:nvSpPr>
          <p:cNvPr id="968706" name="Rectangle 2">
            <a:extLst>
              <a:ext uri="{FF2B5EF4-FFF2-40B4-BE49-F238E27FC236}">
                <a16:creationId xmlns:a16="http://schemas.microsoft.com/office/drawing/2014/main" id="{62DAB86C-1793-190D-B5A0-BC811D859DDD}"/>
              </a:ext>
            </a:extLst>
          </p:cNvPr>
          <p:cNvSpPr>
            <a:spLocks noGrp="1" noRot="1" noChangeAspect="1" noChangeArrowheads="1" noTextEdit="1"/>
          </p:cNvSpPr>
          <p:nvPr>
            <p:ph type="sldImg"/>
          </p:nvPr>
        </p:nvSpPr>
        <p:spPr>
          <a:ln/>
        </p:spPr>
      </p:sp>
      <p:sp>
        <p:nvSpPr>
          <p:cNvPr id="968707" name="Rectangle 3">
            <a:extLst>
              <a:ext uri="{FF2B5EF4-FFF2-40B4-BE49-F238E27FC236}">
                <a16:creationId xmlns:a16="http://schemas.microsoft.com/office/drawing/2014/main" id="{09A03464-65CB-FD33-36B7-531AD0CB119D}"/>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link.springer.com</a:t>
            </a:r>
            <a:r>
              <a:rPr lang="en-GB" dirty="0"/>
              <a:t>/article/10.1007/s11219-022-09600-6</a:t>
            </a:r>
            <a:endParaRPr lang="en-IT" dirty="0"/>
          </a:p>
        </p:txBody>
      </p:sp>
      <p:sp>
        <p:nvSpPr>
          <p:cNvPr id="4" name="Slide Number Placeholder 3"/>
          <p:cNvSpPr>
            <a:spLocks noGrp="1"/>
          </p:cNvSpPr>
          <p:nvPr>
            <p:ph type="sldNum" sz="quarter" idx="5"/>
          </p:nvPr>
        </p:nvSpPr>
        <p:spPr/>
        <p:txBody>
          <a:bodyPr/>
          <a:lstStyle/>
          <a:p>
            <a:fld id="{933F2F54-342A-4F40-8F9E-3A22B26D2605}" type="slidenum">
              <a:rPr lang="en-IT" smtClean="0"/>
              <a:t>29</a:t>
            </a:fld>
            <a:endParaRPr lang="en-IT"/>
          </a:p>
        </p:txBody>
      </p:sp>
    </p:spTree>
    <p:extLst>
      <p:ext uri="{BB962C8B-B14F-4D97-AF65-F5344CB8AC3E}">
        <p14:creationId xmlns:p14="http://schemas.microsoft.com/office/powerpoint/2010/main" val="302975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23D1EE-D1D5-A112-B2F9-66B0EF111F8B}"/>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6FE28151-B23D-6543-1611-CA5856EC92EA}"/>
              </a:ext>
            </a:extLst>
          </p:cNvPr>
          <p:cNvSpPr>
            <a:spLocks noGrp="1" noChangeArrowheads="1"/>
          </p:cNvSpPr>
          <p:nvPr>
            <p:ph type="sldNum" sz="quarter" idx="5"/>
          </p:nvPr>
        </p:nvSpPr>
        <p:spPr>
          <a:ln/>
        </p:spPr>
        <p:txBody>
          <a:bodyPr/>
          <a:lstStyle/>
          <a:p>
            <a:fld id="{B0E558D4-E77E-4B49-B5E8-D1571BA036B2}" type="slidenum">
              <a:rPr lang="en-US" altLang="en-IT"/>
              <a:pPr/>
              <a:t>30</a:t>
            </a:fld>
            <a:endParaRPr lang="en-US" altLang="en-IT"/>
          </a:p>
        </p:txBody>
      </p:sp>
      <p:sp>
        <p:nvSpPr>
          <p:cNvPr id="974850" name="Rectangle 2">
            <a:extLst>
              <a:ext uri="{FF2B5EF4-FFF2-40B4-BE49-F238E27FC236}">
                <a16:creationId xmlns:a16="http://schemas.microsoft.com/office/drawing/2014/main" id="{131A2CA1-B456-1E4E-9151-B8028204D8C2}"/>
              </a:ext>
            </a:extLst>
          </p:cNvPr>
          <p:cNvSpPr>
            <a:spLocks noGrp="1" noRot="1" noChangeAspect="1" noChangeArrowheads="1" noTextEdit="1"/>
          </p:cNvSpPr>
          <p:nvPr>
            <p:ph type="sldImg"/>
          </p:nvPr>
        </p:nvSpPr>
        <p:spPr>
          <a:ln/>
        </p:spPr>
      </p:sp>
      <p:sp>
        <p:nvSpPr>
          <p:cNvPr id="974851" name="Rectangle 3">
            <a:extLst>
              <a:ext uri="{FF2B5EF4-FFF2-40B4-BE49-F238E27FC236}">
                <a16:creationId xmlns:a16="http://schemas.microsoft.com/office/drawing/2014/main" id="{5B2CA709-BEDE-262A-470F-13F45C080A40}"/>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20F199-5F64-5CF2-56F8-8AB0C654FBD5}"/>
              </a:ext>
            </a:extLst>
          </p:cNvPr>
          <p:cNvSpPr>
            <a:spLocks noGrp="1" noChangeArrowheads="1"/>
          </p:cNvSpPr>
          <p:nvPr>
            <p:ph type="hdr" sz="quarter"/>
          </p:nvPr>
        </p:nvSpPr>
        <p:spPr>
          <a:ln/>
        </p:spPr>
        <p:txBody>
          <a:bodyPr/>
          <a:lstStyle/>
          <a:p>
            <a:r>
              <a:rPr lang="en-US" altLang="en-IT"/>
              <a:t>Handouts</a:t>
            </a:r>
          </a:p>
        </p:txBody>
      </p:sp>
      <p:sp>
        <p:nvSpPr>
          <p:cNvPr id="3" name="Rectangle 5">
            <a:extLst>
              <a:ext uri="{FF2B5EF4-FFF2-40B4-BE49-F238E27FC236}">
                <a16:creationId xmlns:a16="http://schemas.microsoft.com/office/drawing/2014/main" id="{D3CC5983-C7AD-B3D8-A475-3981B96B083E}"/>
              </a:ext>
            </a:extLst>
          </p:cNvPr>
          <p:cNvSpPr>
            <a:spLocks noGrp="1" noChangeArrowheads="1"/>
          </p:cNvSpPr>
          <p:nvPr>
            <p:ph type="sldNum" sz="quarter" idx="5"/>
          </p:nvPr>
        </p:nvSpPr>
        <p:spPr>
          <a:ln/>
        </p:spPr>
        <p:txBody>
          <a:bodyPr/>
          <a:lstStyle/>
          <a:p>
            <a:fld id="{EC10310D-A109-7547-9DC4-F9AD43DC3F1A}" type="slidenum">
              <a:rPr lang="en-US" altLang="en-IT"/>
              <a:pPr/>
              <a:t>31</a:t>
            </a:fld>
            <a:endParaRPr lang="en-US" altLang="en-IT"/>
          </a:p>
        </p:txBody>
      </p:sp>
      <p:sp>
        <p:nvSpPr>
          <p:cNvPr id="972802" name="Rectangle 2">
            <a:extLst>
              <a:ext uri="{FF2B5EF4-FFF2-40B4-BE49-F238E27FC236}">
                <a16:creationId xmlns:a16="http://schemas.microsoft.com/office/drawing/2014/main" id="{86ABEE1A-E7B8-78F5-C99D-EB5448CFB1E6}"/>
              </a:ext>
            </a:extLst>
          </p:cNvPr>
          <p:cNvSpPr>
            <a:spLocks noGrp="1" noRot="1" noChangeAspect="1" noChangeArrowheads="1" noTextEdit="1"/>
          </p:cNvSpPr>
          <p:nvPr>
            <p:ph type="sldImg"/>
          </p:nvPr>
        </p:nvSpPr>
        <p:spPr>
          <a:ln/>
        </p:spPr>
      </p:sp>
      <p:sp>
        <p:nvSpPr>
          <p:cNvPr id="972803" name="Rectangle 3">
            <a:extLst>
              <a:ext uri="{FF2B5EF4-FFF2-40B4-BE49-F238E27FC236}">
                <a16:creationId xmlns:a16="http://schemas.microsoft.com/office/drawing/2014/main" id="{5CA7D86C-7FC8-FD70-77FE-47E742C70C76}"/>
              </a:ext>
            </a:extLst>
          </p:cNvPr>
          <p:cNvSpPr>
            <a:spLocks noGrp="1" noChangeArrowheads="1"/>
          </p:cNvSpPr>
          <p:nvPr>
            <p:ph type="body" idx="1"/>
          </p:nvPr>
        </p:nvSpPr>
        <p:spPr/>
        <p:txBody>
          <a:bodyPr/>
          <a:lstStyle/>
          <a:p>
            <a:endParaRPr lang="en-IT" altLang="en-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1B7DAE4-5FDE-DF48-A8EF-7C327C2896EE}" type="datetime1">
              <a:rPr lang="it-IT" smtClean="0"/>
              <a:t>06/09/24</a:t>
            </a:fld>
            <a:endParaRPr lang="en-US" dirty="0"/>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861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6DBF1688-2668-FD4F-9939-B53637D1286D}" type="datetime1">
              <a:rPr lang="it-IT" smtClean="0"/>
              <a:t>06/09/24</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17712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6ED2EF00-EFD4-A742-9A94-CCEBEACC3355}" type="datetime1">
              <a:rPr lang="it-IT" smtClean="0"/>
              <a:t>06/09/24</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149307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FCCDF122-2EA8-4247-9E3D-CA13BD4EAE62}" type="datetime1">
              <a:rPr lang="it-IT" smtClean="0"/>
              <a:t>06/09/24</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156430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fld id="{0B7C07B5-061E-1A4D-88A1-C8562D118524}" type="datetime1">
              <a:rPr lang="it-IT" smtClean="0"/>
              <a:t>06/09/24</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31145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fld id="{5F087E94-795D-3942-85EA-1139C2E7C9D7}" type="datetime1">
              <a:rPr lang="it-IT" smtClean="0"/>
              <a:t>06/09/24</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277751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fld id="{41E2C390-C7D7-524B-B5AA-FCEC0CB6AA13}" type="datetime1">
              <a:rPr lang="it-IT" smtClean="0"/>
              <a:t>06/09/24</a:t>
            </a:fld>
            <a:endParaRPr lang="en-US"/>
          </a:p>
        </p:txBody>
      </p:sp>
      <p:sp>
        <p:nvSpPr>
          <p:cNvPr id="8" name="Footer Placeholder 7"/>
          <p:cNvSpPr>
            <a:spLocks noGrp="1"/>
          </p:cNvSpPr>
          <p:nvPr>
            <p:ph type="ftr" sz="quarter" idx="11"/>
          </p:nvPr>
        </p:nvSpPr>
        <p:spPr/>
        <p:txBody>
          <a:bodyPr/>
          <a:lstStyle/>
          <a:p>
            <a:pPr>
              <a:defRPr/>
            </a:pPr>
            <a:r>
              <a:rPr lang="en-US"/>
              <a:t>Sw. Evolution</a:t>
            </a:r>
          </a:p>
        </p:txBody>
      </p:sp>
      <p:sp>
        <p:nvSpPr>
          <p:cNvPr id="9" name="Slide Number Placeholder 8"/>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131753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fld id="{DE0B2947-D251-9C4E-A3B3-72FF9D8DFC7E}" type="datetime1">
              <a:rPr lang="it-IT" smtClean="0"/>
              <a:t>06/09/24</a:t>
            </a:fld>
            <a:endParaRPr lang="en-US"/>
          </a:p>
        </p:txBody>
      </p:sp>
      <p:sp>
        <p:nvSpPr>
          <p:cNvPr id="4" name="Footer Placeholder 3"/>
          <p:cNvSpPr>
            <a:spLocks noGrp="1"/>
          </p:cNvSpPr>
          <p:nvPr>
            <p:ph type="ftr" sz="quarter" idx="11"/>
          </p:nvPr>
        </p:nvSpPr>
        <p:spPr/>
        <p:txBody>
          <a:bodyPr/>
          <a:lstStyle/>
          <a:p>
            <a:pPr>
              <a:defRPr/>
            </a:pPr>
            <a:r>
              <a:rPr lang="en-US"/>
              <a:t>Sw. Evolution</a:t>
            </a:r>
          </a:p>
        </p:txBody>
      </p:sp>
      <p:sp>
        <p:nvSpPr>
          <p:cNvPr id="5" name="Slide Number Placeholder 4"/>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124972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C8C3064-658E-E844-9A61-2D0643B07CCE}" type="datetime1">
              <a:rPr lang="it-IT" smtClean="0"/>
              <a:t>06/09/24</a:t>
            </a:fld>
            <a:endParaRPr lang="en-US"/>
          </a:p>
        </p:txBody>
      </p:sp>
      <p:sp>
        <p:nvSpPr>
          <p:cNvPr id="3" name="Footer Placeholder 2"/>
          <p:cNvSpPr>
            <a:spLocks noGrp="1"/>
          </p:cNvSpPr>
          <p:nvPr>
            <p:ph type="ftr" sz="quarter" idx="11"/>
          </p:nvPr>
        </p:nvSpPr>
        <p:spPr/>
        <p:txBody>
          <a:bodyPr/>
          <a:lstStyle/>
          <a:p>
            <a:pPr>
              <a:defRPr/>
            </a:pPr>
            <a:r>
              <a:rPr lang="en-US"/>
              <a:t>Sw. Evolution</a:t>
            </a:r>
          </a:p>
        </p:txBody>
      </p:sp>
      <p:sp>
        <p:nvSpPr>
          <p:cNvPr id="4" name="Slide Number Placeholder 3"/>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244099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C996C5F1-6A44-9145-8B05-7F63B5F53AC4}" type="datetime1">
              <a:rPr lang="it-IT" smtClean="0"/>
              <a:t>06/09/24</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45285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7E5D1AF0-C111-AB4C-A255-A8F02BF81A1A}" type="datetime1">
              <a:rPr lang="it-IT" smtClean="0"/>
              <a:t>06/09/24</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67530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723C0BC9-5301-CF48-8B56-F4A963C7D1D5}" type="datetime1">
              <a:rPr lang="it-IT" smtClean="0"/>
              <a:t>06/09/24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Sw. Evolution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62070989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annioEvolu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oleObject" Target="../embeddings/oleObject2.bin"/><Relationship Id="rId4" Type="http://schemas.openxmlformats.org/officeDocument/2006/relationships/image" Target="../media/image2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6B67-9CC8-C0CB-A185-33CDB6D2BCF0}"/>
              </a:ext>
            </a:extLst>
          </p:cNvPr>
          <p:cNvSpPr>
            <a:spLocks noGrp="1"/>
          </p:cNvSpPr>
          <p:nvPr>
            <p:ph type="ctrTitle"/>
          </p:nvPr>
        </p:nvSpPr>
        <p:spPr/>
        <p:txBody>
          <a:bodyPr/>
          <a:lstStyle/>
          <a:p>
            <a:r>
              <a:rPr lang="en-GB" b="1" dirty="0"/>
              <a:t>Sw. Evolution: Intro &amp; Basic Notions</a:t>
            </a:r>
            <a:endParaRPr lang="en-IT" b="1" dirty="0"/>
          </a:p>
        </p:txBody>
      </p:sp>
      <p:sp>
        <p:nvSpPr>
          <p:cNvPr id="3" name="Subtitle 2">
            <a:extLst>
              <a:ext uri="{FF2B5EF4-FFF2-40B4-BE49-F238E27FC236}">
                <a16:creationId xmlns:a16="http://schemas.microsoft.com/office/drawing/2014/main" id="{6A93F0A2-089C-42DD-CE6C-6F7963761B6F}"/>
              </a:ext>
            </a:extLst>
          </p:cNvPr>
          <p:cNvSpPr>
            <a:spLocks noGrp="1"/>
          </p:cNvSpPr>
          <p:nvPr>
            <p:ph type="subTitle" idx="1"/>
          </p:nvPr>
        </p:nvSpPr>
        <p:spPr/>
        <p:txBody>
          <a:bodyPr>
            <a:normAutofit/>
          </a:bodyPr>
          <a:lstStyle/>
          <a:p>
            <a:r>
              <a:rPr lang="en-IT" sz="3600" b="1" dirty="0"/>
              <a:t>D. A. Tamburri</a:t>
            </a:r>
          </a:p>
        </p:txBody>
      </p:sp>
      <p:sp>
        <p:nvSpPr>
          <p:cNvPr id="4" name="Footer Placeholder 3">
            <a:extLst>
              <a:ext uri="{FF2B5EF4-FFF2-40B4-BE49-F238E27FC236}">
                <a16:creationId xmlns:a16="http://schemas.microsoft.com/office/drawing/2014/main" id="{1B664616-5807-138C-4613-13F0A4A0B5E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7361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a:t>
            </a:r>
            <a:endParaRPr lang="en-US" altLang="en-IT" sz="3200" i="1" dirty="0">
              <a:sym typeface="Wingdings" pitchFamily="2" charset="2"/>
            </a:endParaRPr>
          </a:p>
          <a:p>
            <a:pPr lvl="1"/>
            <a:r>
              <a:rPr lang="en-US" altLang="en-IT" sz="2000" i="1" dirty="0">
                <a:sym typeface="Wingdings" pitchFamily="2" charset="2"/>
              </a:rPr>
              <a:t>You will do the work, but we’ll discuss it together!</a:t>
            </a:r>
          </a:p>
          <a:p>
            <a:pPr lvl="1"/>
            <a:r>
              <a:rPr lang="en-US" altLang="en-IT" sz="2000" i="1" dirty="0">
                <a:sym typeface="Wingdings" pitchFamily="2" charset="2"/>
              </a:rPr>
              <a:t>Your Presentation, our Q&amp;A Afterwards</a:t>
            </a:r>
          </a:p>
          <a:p>
            <a:pPr lvl="1"/>
            <a:r>
              <a:rPr lang="en-US" altLang="en-IT" sz="2000" i="1" dirty="0">
                <a:sym typeface="Wingdings" pitchFamily="2" charset="2"/>
              </a:rPr>
              <a:t>Each team delivers at least once</a:t>
            </a:r>
          </a:p>
          <a:p>
            <a:pPr lvl="1"/>
            <a:r>
              <a:rPr lang="en-US" altLang="en-IT" sz="2000" i="1" dirty="0">
                <a:sym typeface="Wingdings" pitchFamily="2" charset="2"/>
              </a:rPr>
              <a:t>Makes up 10% of total mark (up to 3 points)</a:t>
            </a:r>
            <a:endParaRPr lang="en-US" altLang="en-IT" sz="2000" i="1" dirty="0"/>
          </a:p>
        </p:txBody>
      </p:sp>
      <p:sp>
        <p:nvSpPr>
          <p:cNvPr id="5" name="Rectangle 4">
            <a:extLst>
              <a:ext uri="{FF2B5EF4-FFF2-40B4-BE49-F238E27FC236}">
                <a16:creationId xmlns:a16="http://schemas.microsoft.com/office/drawing/2014/main" id="{CC25EF1B-A5D1-B2B3-795B-CFD64557A0B8}"/>
              </a:ext>
            </a:extLst>
          </p:cNvPr>
          <p:cNvSpPr/>
          <p:nvPr/>
        </p:nvSpPr>
        <p:spPr>
          <a:xfrm>
            <a:off x="66675" y="2077156"/>
            <a:ext cx="370381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620708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Teams’ Structure &amp; Details</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Working in teams is an essential characteristic of any sw. </a:t>
            </a:r>
            <a:r>
              <a:rPr lang="en-US" altLang="en-IT" sz="2400" dirty="0" err="1"/>
              <a:t>eng.</a:t>
            </a:r>
            <a:r>
              <a:rPr lang="en-US" altLang="en-IT" sz="2400" dirty="0"/>
              <a:t> Effort, we’ll test it together as well!</a:t>
            </a:r>
          </a:p>
          <a:p>
            <a:endParaRPr lang="en-US" altLang="en-IT" sz="2400" dirty="0"/>
          </a:p>
          <a:p>
            <a:r>
              <a:rPr lang="en-US" altLang="en-IT" sz="2400" dirty="0"/>
              <a:t>Project work is major part of course evaluation!</a:t>
            </a:r>
          </a:p>
          <a:p>
            <a:endParaRPr lang="en-US" altLang="en-IT" sz="2400" dirty="0"/>
          </a:p>
          <a:p>
            <a:r>
              <a:rPr lang="en-US" altLang="en-IT" sz="2400" dirty="0"/>
              <a:t>Teams of 3 people max., enroll here: </a:t>
            </a:r>
            <a:r>
              <a:rPr lang="en-US" altLang="en-IT" sz="2400" dirty="0">
                <a:hlinkClick r:id="rId2"/>
              </a:rPr>
              <a:t>https://github.com/SannioEvolution</a:t>
            </a:r>
            <a:r>
              <a:rPr lang="en-US" altLang="en-IT" sz="2400" dirty="0"/>
              <a:t> </a:t>
            </a:r>
            <a:endParaRPr lang="en-US" altLang="en-IT" sz="2000" dirty="0"/>
          </a:p>
        </p:txBody>
      </p:sp>
      <p:pic>
        <p:nvPicPr>
          <p:cNvPr id="7" name="Picture 6" descr="A qr code on a white background&#10;&#10;Description automatically generated">
            <a:extLst>
              <a:ext uri="{FF2B5EF4-FFF2-40B4-BE49-F238E27FC236}">
                <a16:creationId xmlns:a16="http://schemas.microsoft.com/office/drawing/2014/main" id="{A332231F-4A0B-16F1-C2D0-32BFDAAA44B6}"/>
              </a:ext>
            </a:extLst>
          </p:cNvPr>
          <p:cNvPicPr>
            <a:picLocks noChangeAspect="1"/>
          </p:cNvPicPr>
          <p:nvPr/>
        </p:nvPicPr>
        <p:blipFill>
          <a:blip r:embed="rId3"/>
          <a:stretch>
            <a:fillRect/>
          </a:stretch>
        </p:blipFill>
        <p:spPr>
          <a:xfrm>
            <a:off x="5129778" y="2836346"/>
            <a:ext cx="3885130" cy="3885130"/>
          </a:xfrm>
          <a:prstGeom prst="rect">
            <a:avLst/>
          </a:prstGeom>
        </p:spPr>
      </p:pic>
    </p:spTree>
    <p:extLst>
      <p:ext uri="{BB962C8B-B14F-4D97-AF65-F5344CB8AC3E}">
        <p14:creationId xmlns:p14="http://schemas.microsoft.com/office/powerpoint/2010/main" val="173334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A7DE-8F81-4A50-6E96-EF1B39798062}"/>
              </a:ext>
            </a:extLst>
          </p:cNvPr>
          <p:cNvSpPr>
            <a:spLocks noGrp="1"/>
          </p:cNvSpPr>
          <p:nvPr>
            <p:ph type="title"/>
          </p:nvPr>
        </p:nvSpPr>
        <p:spPr/>
        <p:txBody>
          <a:bodyPr/>
          <a:lstStyle/>
          <a:p>
            <a:endParaRPr lang="en-IT"/>
          </a:p>
        </p:txBody>
      </p:sp>
      <p:pic>
        <p:nvPicPr>
          <p:cNvPr id="6" name="Content Placeholder 5" descr="A screenshot of a computer&#10;&#10;Description automatically generated">
            <a:extLst>
              <a:ext uri="{FF2B5EF4-FFF2-40B4-BE49-F238E27FC236}">
                <a16:creationId xmlns:a16="http://schemas.microsoft.com/office/drawing/2014/main" id="{CFED32DA-82E4-9186-3DC8-C4957D665548}"/>
              </a:ext>
            </a:extLst>
          </p:cNvPr>
          <p:cNvPicPr>
            <a:picLocks noGrp="1" noChangeAspect="1"/>
          </p:cNvPicPr>
          <p:nvPr>
            <p:ph idx="1"/>
          </p:nvPr>
        </p:nvPicPr>
        <p:blipFill>
          <a:blip r:embed="rId2"/>
          <a:stretch>
            <a:fillRect/>
          </a:stretch>
        </p:blipFill>
        <p:spPr>
          <a:xfrm>
            <a:off x="-82551" y="-35067"/>
            <a:ext cx="13712783" cy="7056755"/>
          </a:xfrm>
        </p:spPr>
      </p:pic>
      <p:sp>
        <p:nvSpPr>
          <p:cNvPr id="4" name="Footer Placeholder 3">
            <a:extLst>
              <a:ext uri="{FF2B5EF4-FFF2-40B4-BE49-F238E27FC236}">
                <a16:creationId xmlns:a16="http://schemas.microsoft.com/office/drawing/2014/main" id="{0B6BD60F-F686-96E4-2BE6-A19BC02E96DA}"/>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1782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529F-A5C4-C284-2632-E5E650456350}"/>
              </a:ext>
            </a:extLst>
          </p:cNvPr>
          <p:cNvSpPr>
            <a:spLocks noGrp="1"/>
          </p:cNvSpPr>
          <p:nvPr>
            <p:ph type="title"/>
          </p:nvPr>
        </p:nvSpPr>
        <p:spPr/>
        <p:txBody>
          <a:bodyPr/>
          <a:lstStyle/>
          <a:p>
            <a:r>
              <a:rPr lang="en-IT" dirty="0"/>
              <a:t>Project Work Specifications</a:t>
            </a:r>
          </a:p>
        </p:txBody>
      </p:sp>
      <p:sp>
        <p:nvSpPr>
          <p:cNvPr id="3" name="Content Placeholder 2">
            <a:extLst>
              <a:ext uri="{FF2B5EF4-FFF2-40B4-BE49-F238E27FC236}">
                <a16:creationId xmlns:a16="http://schemas.microsoft.com/office/drawing/2014/main" id="{3D84F1CC-0CDC-237C-2749-DD3921474983}"/>
              </a:ext>
            </a:extLst>
          </p:cNvPr>
          <p:cNvSpPr>
            <a:spLocks noGrp="1"/>
          </p:cNvSpPr>
          <p:nvPr>
            <p:ph idx="1"/>
          </p:nvPr>
        </p:nvSpPr>
        <p:spPr/>
        <p:txBody>
          <a:bodyPr>
            <a:normAutofit lnSpcReduction="10000"/>
          </a:bodyPr>
          <a:lstStyle/>
          <a:p>
            <a:r>
              <a:rPr lang="en-GB" dirty="0"/>
              <a:t>Full specs a</a:t>
            </a:r>
            <a:r>
              <a:rPr lang="en-IT" dirty="0"/>
              <a:t>vailable on the same site! </a:t>
            </a:r>
            <a:r>
              <a:rPr lang="en-GB" dirty="0"/>
              <a:t>H</a:t>
            </a:r>
            <a:r>
              <a:rPr lang="en-IT" dirty="0"/>
              <a:t>ere’s what to do:</a:t>
            </a:r>
          </a:p>
          <a:p>
            <a:pPr marL="914400" lvl="1" indent="-457200">
              <a:buAutoNum type="arabicPeriod"/>
            </a:pPr>
            <a:r>
              <a:rPr lang="en-GB" dirty="0"/>
              <a:t>F</a:t>
            </a:r>
            <a:r>
              <a:rPr lang="en-IT" dirty="0"/>
              <a:t>orm a team and enroll as above;</a:t>
            </a:r>
          </a:p>
          <a:p>
            <a:pPr marL="914400" lvl="1" indent="-457200">
              <a:buAutoNum type="arabicPeriod"/>
            </a:pPr>
            <a:endParaRPr lang="en-IT" dirty="0"/>
          </a:p>
          <a:p>
            <a:pPr marL="914400" lvl="1" indent="-457200">
              <a:buAutoNum type="arabicPeriod"/>
            </a:pPr>
            <a:r>
              <a:rPr lang="en-IT" dirty="0"/>
              <a:t>Study specifications, find one which appeals to you!</a:t>
            </a:r>
          </a:p>
          <a:p>
            <a:pPr marL="914400" lvl="1" indent="-457200">
              <a:buAutoNum type="arabicPeriod"/>
            </a:pPr>
            <a:endParaRPr lang="en-GB" dirty="0"/>
          </a:p>
          <a:p>
            <a:pPr marL="914400" lvl="1" indent="-457200">
              <a:buAutoNum type="arabicPeriod"/>
            </a:pPr>
            <a:r>
              <a:rPr lang="en-GB" dirty="0"/>
              <a:t>I</a:t>
            </a:r>
            <a:r>
              <a:rPr lang="en-IT" dirty="0"/>
              <a:t>nvestigate through it, study contents;</a:t>
            </a:r>
          </a:p>
          <a:p>
            <a:pPr marL="914400" lvl="1" indent="-457200">
              <a:buAutoNum type="arabicPeriod"/>
            </a:pPr>
            <a:endParaRPr lang="en-GB" dirty="0"/>
          </a:p>
          <a:p>
            <a:pPr marL="914400" lvl="1" indent="-457200">
              <a:buAutoNum type="arabicPeriod"/>
            </a:pPr>
            <a:r>
              <a:rPr lang="en-GB" dirty="0"/>
              <a:t>A</a:t>
            </a:r>
            <a:r>
              <a:rPr lang="en-IT" dirty="0"/>
              <a:t>sk me questions if needed…</a:t>
            </a:r>
          </a:p>
          <a:p>
            <a:pPr marL="914400" lvl="1" indent="-457200">
              <a:buAutoNum type="arabicPeriod"/>
            </a:pPr>
            <a:endParaRPr lang="en-GB" b="1" u="sng" dirty="0"/>
          </a:p>
          <a:p>
            <a:pPr marL="914400" lvl="1" indent="-457200">
              <a:buAutoNum type="arabicPeriod"/>
            </a:pPr>
            <a:r>
              <a:rPr lang="en-GB" b="1" u="sng" dirty="0"/>
              <a:t>G</a:t>
            </a:r>
            <a:r>
              <a:rPr lang="en-IT" b="1" u="sng" dirty="0"/>
              <a:t>et started!</a:t>
            </a:r>
          </a:p>
        </p:txBody>
      </p:sp>
      <p:sp>
        <p:nvSpPr>
          <p:cNvPr id="4" name="Footer Placeholder 3">
            <a:extLst>
              <a:ext uri="{FF2B5EF4-FFF2-40B4-BE49-F238E27FC236}">
                <a16:creationId xmlns:a16="http://schemas.microsoft.com/office/drawing/2014/main" id="{DD205016-F275-5B0B-8AE5-1B4098B6B3A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79105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a:t>
            </a:r>
            <a:endParaRPr lang="en-US" altLang="en-IT" sz="3200" i="1" dirty="0">
              <a:sym typeface="Wingdings" pitchFamily="2" charset="2"/>
            </a:endParaRPr>
          </a:p>
          <a:p>
            <a:pPr lvl="1"/>
            <a:r>
              <a:rPr lang="en-US" altLang="en-IT" sz="2000" i="1" dirty="0">
                <a:sym typeface="Wingdings" pitchFamily="2" charset="2"/>
              </a:rPr>
              <a:t>You will do the work, but we’ll discuss it together!</a:t>
            </a:r>
          </a:p>
          <a:p>
            <a:pPr lvl="1"/>
            <a:r>
              <a:rPr lang="en-US" altLang="en-IT" sz="2000" i="1" dirty="0">
                <a:sym typeface="Wingdings" pitchFamily="2" charset="2"/>
              </a:rPr>
              <a:t>Your Presentation, our Q&amp;A Afterwards</a:t>
            </a:r>
          </a:p>
          <a:p>
            <a:pPr lvl="1"/>
            <a:r>
              <a:rPr lang="en-US" altLang="en-IT" sz="2000" i="1" dirty="0">
                <a:sym typeface="Wingdings" pitchFamily="2" charset="2"/>
              </a:rPr>
              <a:t>Each team delivers at least once</a:t>
            </a:r>
          </a:p>
          <a:p>
            <a:pPr lvl="1"/>
            <a:r>
              <a:rPr lang="en-US" altLang="en-IT" sz="2000" i="1" u="sng" dirty="0">
                <a:sym typeface="Wingdings" pitchFamily="2" charset="2"/>
              </a:rPr>
              <a:t>Makes up 10% of total mark (up to 3 points)</a:t>
            </a:r>
            <a:endParaRPr lang="en-US" altLang="en-IT" sz="2000" i="1" u="sng" dirty="0"/>
          </a:p>
        </p:txBody>
      </p:sp>
      <p:sp>
        <p:nvSpPr>
          <p:cNvPr id="5" name="Rectangle 4">
            <a:extLst>
              <a:ext uri="{FF2B5EF4-FFF2-40B4-BE49-F238E27FC236}">
                <a16:creationId xmlns:a16="http://schemas.microsoft.com/office/drawing/2014/main" id="{CC25EF1B-A5D1-B2B3-795B-CFD64557A0B8}"/>
              </a:ext>
            </a:extLst>
          </p:cNvPr>
          <p:cNvSpPr/>
          <p:nvPr/>
        </p:nvSpPr>
        <p:spPr>
          <a:xfrm>
            <a:off x="66675" y="2077156"/>
            <a:ext cx="370381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B39A5EB5-70D6-5595-28FB-5686B9BE6884}"/>
              </a:ext>
            </a:extLst>
          </p:cNvPr>
          <p:cNvSpPr/>
          <p:nvPr/>
        </p:nvSpPr>
        <p:spPr>
          <a:xfrm>
            <a:off x="66675" y="2962128"/>
            <a:ext cx="370381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906765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9176-1830-61B4-EEE9-2AB195848A6E}"/>
              </a:ext>
            </a:extLst>
          </p:cNvPr>
          <p:cNvSpPr>
            <a:spLocks noGrp="1"/>
          </p:cNvSpPr>
          <p:nvPr>
            <p:ph type="title"/>
          </p:nvPr>
        </p:nvSpPr>
        <p:spPr/>
        <p:txBody>
          <a:bodyPr/>
          <a:lstStyle/>
          <a:p>
            <a:r>
              <a:rPr lang="en-IT" dirty="0"/>
              <a:t>9 Practicums*</a:t>
            </a:r>
          </a:p>
        </p:txBody>
      </p:sp>
      <p:sp>
        <p:nvSpPr>
          <p:cNvPr id="4" name="Footer Placeholder 3">
            <a:extLst>
              <a:ext uri="{FF2B5EF4-FFF2-40B4-BE49-F238E27FC236}">
                <a16:creationId xmlns:a16="http://schemas.microsoft.com/office/drawing/2014/main" id="{93139439-077E-B291-2DDC-030943F482B5}"/>
              </a:ext>
            </a:extLst>
          </p:cNvPr>
          <p:cNvSpPr>
            <a:spLocks noGrp="1"/>
          </p:cNvSpPr>
          <p:nvPr>
            <p:ph type="ftr" sz="quarter" idx="11"/>
          </p:nvPr>
        </p:nvSpPr>
        <p:spPr/>
        <p:txBody>
          <a:bodyPr/>
          <a:lstStyle/>
          <a:p>
            <a:pPr>
              <a:defRPr/>
            </a:pPr>
            <a:r>
              <a:rPr lang="en-US" dirty="0"/>
              <a:t>Sw. Evolution</a:t>
            </a:r>
          </a:p>
        </p:txBody>
      </p:sp>
      <p:sp>
        <p:nvSpPr>
          <p:cNvPr id="11" name="Content Placeholder 10">
            <a:extLst>
              <a:ext uri="{FF2B5EF4-FFF2-40B4-BE49-F238E27FC236}">
                <a16:creationId xmlns:a16="http://schemas.microsoft.com/office/drawing/2014/main" id="{45900952-5D19-316F-2E50-9DD798F34505}"/>
              </a:ext>
            </a:extLst>
          </p:cNvPr>
          <p:cNvSpPr>
            <a:spLocks noGrp="1"/>
          </p:cNvSpPr>
          <p:nvPr>
            <p:ph idx="1"/>
          </p:nvPr>
        </p:nvSpPr>
        <p:spPr>
          <a:xfrm>
            <a:off x="1038578" y="1825625"/>
            <a:ext cx="7476772" cy="4351338"/>
          </a:xfrm>
        </p:spPr>
        <p:txBody>
          <a:bodyPr>
            <a:noAutofit/>
          </a:bodyPr>
          <a:lstStyle/>
          <a:p>
            <a:r>
              <a:rPr lang="en-GB" sz="2400" dirty="0"/>
              <a:t>Code Smell Detection </a:t>
            </a:r>
          </a:p>
          <a:p>
            <a:r>
              <a:rPr lang="en-GB" sz="2400" dirty="0"/>
              <a:t>Architecture Smells Detection</a:t>
            </a:r>
          </a:p>
          <a:p>
            <a:r>
              <a:rPr lang="en-GB" sz="2400" dirty="0"/>
              <a:t>Technical Debt Management</a:t>
            </a:r>
          </a:p>
          <a:p>
            <a:r>
              <a:rPr lang="en-GB" sz="2400" dirty="0"/>
              <a:t>Automated Refactoring &amp; Clone Detection in Action</a:t>
            </a:r>
          </a:p>
          <a:p>
            <a:r>
              <a:rPr lang="en-GB" sz="2400" dirty="0"/>
              <a:t> AIOps &amp; explainable orchestration in action</a:t>
            </a:r>
          </a:p>
          <a:p>
            <a:r>
              <a:rPr lang="en-GB" sz="2400" dirty="0"/>
              <a:t>Monolith Decomposition in Action</a:t>
            </a:r>
          </a:p>
          <a:p>
            <a:r>
              <a:rPr lang="en-GB" sz="2400" dirty="0" err="1"/>
              <a:t>MLOps</a:t>
            </a:r>
            <a:r>
              <a:rPr lang="en-GB" sz="2400" dirty="0"/>
              <a:t> comes alive with </a:t>
            </a:r>
            <a:r>
              <a:rPr lang="en-GB" sz="2400" dirty="0" err="1"/>
              <a:t>AirFlow</a:t>
            </a:r>
            <a:endParaRPr lang="en-GB" sz="2400" dirty="0"/>
          </a:p>
          <a:p>
            <a:r>
              <a:rPr lang="en-GB" sz="2400" dirty="0"/>
              <a:t>organizational structure detection, study, correction</a:t>
            </a:r>
          </a:p>
          <a:p>
            <a:r>
              <a:rPr lang="en-GB" sz="2400" dirty="0"/>
              <a:t>Community Smells in Action</a:t>
            </a:r>
            <a:endParaRPr lang="en-IT" sz="2400" dirty="0"/>
          </a:p>
        </p:txBody>
      </p:sp>
      <p:sp>
        <p:nvSpPr>
          <p:cNvPr id="13" name="TextBox 12">
            <a:extLst>
              <a:ext uri="{FF2B5EF4-FFF2-40B4-BE49-F238E27FC236}">
                <a16:creationId xmlns:a16="http://schemas.microsoft.com/office/drawing/2014/main" id="{A74B1AFF-3C48-84A9-AE1D-88E2189EECBB}"/>
              </a:ext>
            </a:extLst>
          </p:cNvPr>
          <p:cNvSpPr txBox="1"/>
          <p:nvPr/>
        </p:nvSpPr>
        <p:spPr>
          <a:xfrm>
            <a:off x="4084986" y="6081991"/>
            <a:ext cx="5059014" cy="369332"/>
          </a:xfrm>
          <a:prstGeom prst="rect">
            <a:avLst/>
          </a:prstGeom>
          <a:noFill/>
        </p:spPr>
        <p:txBody>
          <a:bodyPr wrap="none" rtlCol="0">
            <a:spAutoFit/>
          </a:bodyPr>
          <a:lstStyle/>
          <a:p>
            <a:r>
              <a:rPr lang="en-IT" b="1" u="sng" dirty="0">
                <a:highlight>
                  <a:srgbClr val="00FFFF"/>
                </a:highlight>
              </a:rPr>
              <a:t>*each team, at least 1 </a:t>
            </a:r>
            <a:r>
              <a:rPr lang="en-IT" b="1" u="sng" dirty="0">
                <a:highlight>
                  <a:srgbClr val="00FFFF"/>
                </a:highlight>
                <a:sym typeface="Wingdings" pitchFamily="2" charset="2"/>
              </a:rPr>
              <a:t> obligatory to pass course!</a:t>
            </a:r>
            <a:endParaRPr lang="en-IT" b="1" u="sng" dirty="0">
              <a:highlight>
                <a:srgbClr val="00FFFF"/>
              </a:highlight>
            </a:endParaRPr>
          </a:p>
        </p:txBody>
      </p:sp>
    </p:spTree>
    <p:extLst>
      <p:ext uri="{BB962C8B-B14F-4D97-AF65-F5344CB8AC3E}">
        <p14:creationId xmlns:p14="http://schemas.microsoft.com/office/powerpoint/2010/main" val="3244151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9176-1830-61B4-EEE9-2AB195848A6E}"/>
              </a:ext>
            </a:extLst>
          </p:cNvPr>
          <p:cNvSpPr>
            <a:spLocks noGrp="1"/>
          </p:cNvSpPr>
          <p:nvPr>
            <p:ph type="title"/>
          </p:nvPr>
        </p:nvSpPr>
        <p:spPr/>
        <p:txBody>
          <a:bodyPr/>
          <a:lstStyle/>
          <a:p>
            <a:r>
              <a:rPr lang="en-IT" dirty="0"/>
              <a:t>9 Practicums</a:t>
            </a:r>
          </a:p>
        </p:txBody>
      </p:sp>
      <p:sp>
        <p:nvSpPr>
          <p:cNvPr id="4" name="Footer Placeholder 3">
            <a:extLst>
              <a:ext uri="{FF2B5EF4-FFF2-40B4-BE49-F238E27FC236}">
                <a16:creationId xmlns:a16="http://schemas.microsoft.com/office/drawing/2014/main" id="{93139439-077E-B291-2DDC-030943F482B5}"/>
              </a:ext>
            </a:extLst>
          </p:cNvPr>
          <p:cNvSpPr>
            <a:spLocks noGrp="1"/>
          </p:cNvSpPr>
          <p:nvPr>
            <p:ph type="ftr" sz="quarter" idx="11"/>
          </p:nvPr>
        </p:nvSpPr>
        <p:spPr/>
        <p:txBody>
          <a:bodyPr/>
          <a:lstStyle/>
          <a:p>
            <a:pPr>
              <a:defRPr/>
            </a:pPr>
            <a:r>
              <a:rPr lang="en-US"/>
              <a:t>Sw. Evolution</a:t>
            </a:r>
          </a:p>
        </p:txBody>
      </p:sp>
      <p:sp>
        <p:nvSpPr>
          <p:cNvPr id="11" name="Content Placeholder 10">
            <a:extLst>
              <a:ext uri="{FF2B5EF4-FFF2-40B4-BE49-F238E27FC236}">
                <a16:creationId xmlns:a16="http://schemas.microsoft.com/office/drawing/2014/main" id="{45900952-5D19-316F-2E50-9DD798F34505}"/>
              </a:ext>
            </a:extLst>
          </p:cNvPr>
          <p:cNvSpPr>
            <a:spLocks noGrp="1"/>
          </p:cNvSpPr>
          <p:nvPr>
            <p:ph idx="1"/>
          </p:nvPr>
        </p:nvSpPr>
        <p:spPr>
          <a:xfrm>
            <a:off x="1038578" y="1825625"/>
            <a:ext cx="7476772" cy="4351338"/>
          </a:xfrm>
        </p:spPr>
        <p:txBody>
          <a:bodyPr>
            <a:noAutofit/>
          </a:bodyPr>
          <a:lstStyle/>
          <a:p>
            <a:r>
              <a:rPr lang="en-GB" sz="2400" dirty="0"/>
              <a:t>Code Smell Detection </a:t>
            </a:r>
          </a:p>
          <a:p>
            <a:r>
              <a:rPr lang="en-GB" sz="2400" dirty="0"/>
              <a:t>Architecture Smells Detection</a:t>
            </a:r>
          </a:p>
          <a:p>
            <a:r>
              <a:rPr lang="en-GB" sz="2400" dirty="0"/>
              <a:t>Technical Debt Management</a:t>
            </a:r>
          </a:p>
          <a:p>
            <a:r>
              <a:rPr lang="en-GB" sz="2400" dirty="0"/>
              <a:t>Automated Refactoring &amp; Clone Detection in Action</a:t>
            </a:r>
          </a:p>
          <a:p>
            <a:r>
              <a:rPr lang="en-GB" sz="2400" dirty="0"/>
              <a:t> AIOps &amp; explainable orchestration in action</a:t>
            </a:r>
          </a:p>
          <a:p>
            <a:r>
              <a:rPr lang="en-GB" sz="2400" dirty="0"/>
              <a:t>Monolith Decomposition in Action</a:t>
            </a:r>
          </a:p>
          <a:p>
            <a:r>
              <a:rPr lang="en-GB" sz="2400" dirty="0" err="1"/>
              <a:t>MLOps</a:t>
            </a:r>
            <a:r>
              <a:rPr lang="en-GB" sz="2400" dirty="0"/>
              <a:t> comes alive with </a:t>
            </a:r>
            <a:r>
              <a:rPr lang="en-GB" sz="2400" dirty="0" err="1"/>
              <a:t>AirFlow</a:t>
            </a:r>
            <a:endParaRPr lang="en-GB" sz="2400" dirty="0"/>
          </a:p>
          <a:p>
            <a:r>
              <a:rPr lang="en-GB" sz="2400" dirty="0"/>
              <a:t>organizational structure detection, study, correction</a:t>
            </a:r>
          </a:p>
          <a:p>
            <a:r>
              <a:rPr lang="en-GB" sz="2400" dirty="0"/>
              <a:t>Community Smells in Action</a:t>
            </a:r>
            <a:endParaRPr lang="en-IT" sz="2400" dirty="0"/>
          </a:p>
        </p:txBody>
      </p:sp>
      <p:sp>
        <p:nvSpPr>
          <p:cNvPr id="3" name="TextBox 2">
            <a:extLst>
              <a:ext uri="{FF2B5EF4-FFF2-40B4-BE49-F238E27FC236}">
                <a16:creationId xmlns:a16="http://schemas.microsoft.com/office/drawing/2014/main" id="{E7AC9532-13AA-42CC-DBD4-FDEA01135BB3}"/>
              </a:ext>
            </a:extLst>
          </p:cNvPr>
          <p:cNvSpPr txBox="1"/>
          <p:nvPr/>
        </p:nvSpPr>
        <p:spPr>
          <a:xfrm>
            <a:off x="3917244" y="1690689"/>
            <a:ext cx="1106393" cy="523220"/>
          </a:xfrm>
          <a:prstGeom prst="rect">
            <a:avLst/>
          </a:prstGeom>
          <a:noFill/>
        </p:spPr>
        <p:txBody>
          <a:bodyPr wrap="none" rtlCol="0">
            <a:spAutoFit/>
          </a:bodyPr>
          <a:lstStyle/>
          <a:p>
            <a:r>
              <a:rPr lang="en-IT" sz="2800" b="1" dirty="0">
                <a:solidFill>
                  <a:srgbClr val="FF0000"/>
                </a:solidFill>
              </a:rPr>
              <a:t>TOOL!</a:t>
            </a:r>
          </a:p>
        </p:txBody>
      </p:sp>
      <p:sp>
        <p:nvSpPr>
          <p:cNvPr id="5" name="TextBox 4">
            <a:extLst>
              <a:ext uri="{FF2B5EF4-FFF2-40B4-BE49-F238E27FC236}">
                <a16:creationId xmlns:a16="http://schemas.microsoft.com/office/drawing/2014/main" id="{9CED2B3E-AB41-6F01-413F-148B2BEFA425}"/>
              </a:ext>
            </a:extLst>
          </p:cNvPr>
          <p:cNvSpPr txBox="1"/>
          <p:nvPr/>
        </p:nvSpPr>
        <p:spPr>
          <a:xfrm>
            <a:off x="4910666" y="2130956"/>
            <a:ext cx="1106393" cy="523220"/>
          </a:xfrm>
          <a:prstGeom prst="rect">
            <a:avLst/>
          </a:prstGeom>
          <a:noFill/>
        </p:spPr>
        <p:txBody>
          <a:bodyPr wrap="none" rtlCol="0">
            <a:spAutoFit/>
          </a:bodyPr>
          <a:lstStyle/>
          <a:p>
            <a:r>
              <a:rPr lang="en-IT" sz="2800" b="1" dirty="0">
                <a:solidFill>
                  <a:srgbClr val="FF0000"/>
                </a:solidFill>
              </a:rPr>
              <a:t>TOOL!</a:t>
            </a:r>
          </a:p>
        </p:txBody>
      </p:sp>
      <p:sp>
        <p:nvSpPr>
          <p:cNvPr id="6" name="TextBox 5">
            <a:extLst>
              <a:ext uri="{FF2B5EF4-FFF2-40B4-BE49-F238E27FC236}">
                <a16:creationId xmlns:a16="http://schemas.microsoft.com/office/drawing/2014/main" id="{81CAE6C2-BACB-673C-C7A7-0658EAA9A602}"/>
              </a:ext>
            </a:extLst>
          </p:cNvPr>
          <p:cNvSpPr txBox="1"/>
          <p:nvPr/>
        </p:nvSpPr>
        <p:spPr>
          <a:xfrm>
            <a:off x="5271911" y="4433890"/>
            <a:ext cx="1106393" cy="523220"/>
          </a:xfrm>
          <a:prstGeom prst="rect">
            <a:avLst/>
          </a:prstGeom>
          <a:noFill/>
        </p:spPr>
        <p:txBody>
          <a:bodyPr wrap="none" rtlCol="0">
            <a:spAutoFit/>
          </a:bodyPr>
          <a:lstStyle/>
          <a:p>
            <a:r>
              <a:rPr lang="en-IT" sz="2800" b="1" dirty="0">
                <a:solidFill>
                  <a:srgbClr val="FF0000"/>
                </a:solidFill>
              </a:rPr>
              <a:t>TOOL!</a:t>
            </a:r>
          </a:p>
        </p:txBody>
      </p:sp>
      <p:sp>
        <p:nvSpPr>
          <p:cNvPr id="7" name="TextBox 6">
            <a:extLst>
              <a:ext uri="{FF2B5EF4-FFF2-40B4-BE49-F238E27FC236}">
                <a16:creationId xmlns:a16="http://schemas.microsoft.com/office/drawing/2014/main" id="{7C28666D-5072-F421-9DC6-CD237D7465E1}"/>
              </a:ext>
            </a:extLst>
          </p:cNvPr>
          <p:cNvSpPr txBox="1"/>
          <p:nvPr/>
        </p:nvSpPr>
        <p:spPr>
          <a:xfrm>
            <a:off x="4718756" y="5337002"/>
            <a:ext cx="1106393" cy="523220"/>
          </a:xfrm>
          <a:prstGeom prst="rect">
            <a:avLst/>
          </a:prstGeom>
          <a:noFill/>
        </p:spPr>
        <p:txBody>
          <a:bodyPr wrap="none" rtlCol="0">
            <a:spAutoFit/>
          </a:bodyPr>
          <a:lstStyle/>
          <a:p>
            <a:r>
              <a:rPr lang="en-IT" sz="2800" b="1" dirty="0">
                <a:solidFill>
                  <a:srgbClr val="FF0000"/>
                </a:solidFill>
              </a:rPr>
              <a:t>TOOL!</a:t>
            </a:r>
          </a:p>
        </p:txBody>
      </p:sp>
      <p:sp>
        <p:nvSpPr>
          <p:cNvPr id="8" name="TextBox 7">
            <a:extLst>
              <a:ext uri="{FF2B5EF4-FFF2-40B4-BE49-F238E27FC236}">
                <a16:creationId xmlns:a16="http://schemas.microsoft.com/office/drawing/2014/main" id="{1F53257D-F432-1D05-29E5-807BEDD50FB6}"/>
              </a:ext>
            </a:extLst>
          </p:cNvPr>
          <p:cNvSpPr txBox="1"/>
          <p:nvPr/>
        </p:nvSpPr>
        <p:spPr>
          <a:xfrm>
            <a:off x="4837088" y="2593801"/>
            <a:ext cx="1253548" cy="523220"/>
          </a:xfrm>
          <a:prstGeom prst="rect">
            <a:avLst/>
          </a:prstGeom>
          <a:noFill/>
        </p:spPr>
        <p:txBody>
          <a:bodyPr wrap="none" rtlCol="0">
            <a:spAutoFit/>
          </a:bodyPr>
          <a:lstStyle/>
          <a:p>
            <a:r>
              <a:rPr lang="en-IT" sz="2800" b="1" dirty="0">
                <a:solidFill>
                  <a:srgbClr val="FFC000"/>
                </a:solidFill>
              </a:rPr>
              <a:t>PAPER!</a:t>
            </a:r>
          </a:p>
        </p:txBody>
      </p:sp>
      <p:sp>
        <p:nvSpPr>
          <p:cNvPr id="9" name="TextBox 8">
            <a:extLst>
              <a:ext uri="{FF2B5EF4-FFF2-40B4-BE49-F238E27FC236}">
                <a16:creationId xmlns:a16="http://schemas.microsoft.com/office/drawing/2014/main" id="{6630BE93-27EA-7AFA-AE50-412FAE146697}"/>
              </a:ext>
            </a:extLst>
          </p:cNvPr>
          <p:cNvSpPr txBox="1"/>
          <p:nvPr/>
        </p:nvSpPr>
        <p:spPr>
          <a:xfrm>
            <a:off x="6722332" y="3478074"/>
            <a:ext cx="1253548" cy="523220"/>
          </a:xfrm>
          <a:prstGeom prst="rect">
            <a:avLst/>
          </a:prstGeom>
          <a:noFill/>
        </p:spPr>
        <p:txBody>
          <a:bodyPr wrap="none" rtlCol="0">
            <a:spAutoFit/>
          </a:bodyPr>
          <a:lstStyle/>
          <a:p>
            <a:r>
              <a:rPr lang="en-IT" sz="2800" b="1" dirty="0">
                <a:solidFill>
                  <a:srgbClr val="FFC000"/>
                </a:solidFill>
              </a:rPr>
              <a:t>PAPER!</a:t>
            </a:r>
          </a:p>
        </p:txBody>
      </p:sp>
      <p:sp>
        <p:nvSpPr>
          <p:cNvPr id="10" name="TextBox 9">
            <a:extLst>
              <a:ext uri="{FF2B5EF4-FFF2-40B4-BE49-F238E27FC236}">
                <a16:creationId xmlns:a16="http://schemas.microsoft.com/office/drawing/2014/main" id="{1B901EA1-8D81-6F9F-5079-483985599D2D}"/>
              </a:ext>
            </a:extLst>
          </p:cNvPr>
          <p:cNvSpPr txBox="1"/>
          <p:nvPr/>
        </p:nvSpPr>
        <p:spPr>
          <a:xfrm>
            <a:off x="5604732" y="3952207"/>
            <a:ext cx="1253548" cy="523220"/>
          </a:xfrm>
          <a:prstGeom prst="rect">
            <a:avLst/>
          </a:prstGeom>
          <a:noFill/>
        </p:spPr>
        <p:txBody>
          <a:bodyPr wrap="none" rtlCol="0">
            <a:spAutoFit/>
          </a:bodyPr>
          <a:lstStyle/>
          <a:p>
            <a:r>
              <a:rPr lang="en-IT" sz="2800" b="1" dirty="0">
                <a:solidFill>
                  <a:srgbClr val="FFC000"/>
                </a:solidFill>
              </a:rPr>
              <a:t>PAPER!</a:t>
            </a:r>
          </a:p>
        </p:txBody>
      </p:sp>
      <p:sp>
        <p:nvSpPr>
          <p:cNvPr id="12" name="TextBox 11">
            <a:extLst>
              <a:ext uri="{FF2B5EF4-FFF2-40B4-BE49-F238E27FC236}">
                <a16:creationId xmlns:a16="http://schemas.microsoft.com/office/drawing/2014/main" id="{444C94AD-B5EE-B5D7-10A8-DAA80DAF849C}"/>
              </a:ext>
            </a:extLst>
          </p:cNvPr>
          <p:cNvSpPr txBox="1"/>
          <p:nvPr/>
        </p:nvSpPr>
        <p:spPr>
          <a:xfrm>
            <a:off x="7704466" y="4900474"/>
            <a:ext cx="1253548" cy="523220"/>
          </a:xfrm>
          <a:prstGeom prst="rect">
            <a:avLst/>
          </a:prstGeom>
          <a:noFill/>
        </p:spPr>
        <p:txBody>
          <a:bodyPr wrap="none" rtlCol="0">
            <a:spAutoFit/>
          </a:bodyPr>
          <a:lstStyle/>
          <a:p>
            <a:r>
              <a:rPr lang="en-IT" sz="2800" b="1" dirty="0">
                <a:solidFill>
                  <a:srgbClr val="FFC000"/>
                </a:solidFill>
              </a:rPr>
              <a:t>PAPER!</a:t>
            </a:r>
          </a:p>
        </p:txBody>
      </p:sp>
      <p:sp>
        <p:nvSpPr>
          <p:cNvPr id="13" name="TextBox 12">
            <a:extLst>
              <a:ext uri="{FF2B5EF4-FFF2-40B4-BE49-F238E27FC236}">
                <a16:creationId xmlns:a16="http://schemas.microsoft.com/office/drawing/2014/main" id="{947B1032-BF9B-B05A-8D59-B4CE35A5CAB1}"/>
              </a:ext>
            </a:extLst>
          </p:cNvPr>
          <p:cNvSpPr txBox="1"/>
          <p:nvPr/>
        </p:nvSpPr>
        <p:spPr>
          <a:xfrm>
            <a:off x="7608710" y="3056645"/>
            <a:ext cx="1106393" cy="523220"/>
          </a:xfrm>
          <a:prstGeom prst="rect">
            <a:avLst/>
          </a:prstGeom>
          <a:noFill/>
        </p:spPr>
        <p:txBody>
          <a:bodyPr wrap="none" rtlCol="0">
            <a:spAutoFit/>
          </a:bodyPr>
          <a:lstStyle/>
          <a:p>
            <a:r>
              <a:rPr lang="en-IT" sz="2800" b="1" dirty="0">
                <a:solidFill>
                  <a:srgbClr val="FF0000"/>
                </a:solidFill>
              </a:rPr>
              <a:t>TOOL!</a:t>
            </a:r>
          </a:p>
        </p:txBody>
      </p:sp>
    </p:spTree>
    <p:extLst>
      <p:ext uri="{BB962C8B-B14F-4D97-AF65-F5344CB8AC3E}">
        <p14:creationId xmlns:p14="http://schemas.microsoft.com/office/powerpoint/2010/main" val="822964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19B0-C933-94BB-39FB-C6ADAFE186E3}"/>
              </a:ext>
            </a:extLst>
          </p:cNvPr>
          <p:cNvSpPr>
            <a:spLocks noGrp="1"/>
          </p:cNvSpPr>
          <p:nvPr>
            <p:ph type="title"/>
          </p:nvPr>
        </p:nvSpPr>
        <p:spPr/>
        <p:txBody>
          <a:bodyPr/>
          <a:lstStyle/>
          <a:p>
            <a:r>
              <a:rPr lang="en-IT" dirty="0"/>
              <a:t>Tool Practicum</a:t>
            </a:r>
          </a:p>
        </p:txBody>
      </p:sp>
      <p:sp>
        <p:nvSpPr>
          <p:cNvPr id="3" name="Content Placeholder 2">
            <a:extLst>
              <a:ext uri="{FF2B5EF4-FFF2-40B4-BE49-F238E27FC236}">
                <a16:creationId xmlns:a16="http://schemas.microsoft.com/office/drawing/2014/main" id="{F4A9D085-6100-BC56-343B-EFDE683385C0}"/>
              </a:ext>
            </a:extLst>
          </p:cNvPr>
          <p:cNvSpPr>
            <a:spLocks noGrp="1"/>
          </p:cNvSpPr>
          <p:nvPr>
            <p:ph idx="1"/>
          </p:nvPr>
        </p:nvSpPr>
        <p:spPr/>
        <p:txBody>
          <a:bodyPr/>
          <a:lstStyle/>
          <a:p>
            <a:r>
              <a:rPr lang="en-IT" dirty="0"/>
              <a:t>Download/Install/configure tool</a:t>
            </a:r>
          </a:p>
          <a:p>
            <a:pPr lvl="1"/>
            <a:r>
              <a:rPr lang="en-GB" dirty="0"/>
              <a:t>S</a:t>
            </a:r>
            <a:r>
              <a:rPr lang="en-IT" dirty="0"/>
              <a:t>how us!</a:t>
            </a:r>
          </a:p>
          <a:p>
            <a:pPr lvl="1"/>
            <a:endParaRPr lang="en-IT" dirty="0"/>
          </a:p>
          <a:p>
            <a:r>
              <a:rPr lang="en-IT" dirty="0"/>
              <a:t>Apply tool to no less than 10 FLOSS Projs</a:t>
            </a:r>
          </a:p>
          <a:p>
            <a:pPr lvl="1"/>
            <a:r>
              <a:rPr lang="en-IT" dirty="0"/>
              <a:t>Show us results!</a:t>
            </a:r>
          </a:p>
          <a:p>
            <a:pPr lvl="1"/>
            <a:endParaRPr lang="en-IT" dirty="0"/>
          </a:p>
          <a:p>
            <a:r>
              <a:rPr lang="en-IT" dirty="0"/>
              <a:t>Together:</a:t>
            </a:r>
          </a:p>
          <a:p>
            <a:pPr lvl="1"/>
            <a:r>
              <a:rPr lang="en-GB" dirty="0"/>
              <a:t>A</a:t>
            </a:r>
            <a:r>
              <a:rPr lang="en-IT" dirty="0"/>
              <a:t>ll prepare questions (after checking tool themselves)</a:t>
            </a:r>
          </a:p>
          <a:p>
            <a:pPr lvl="1"/>
            <a:r>
              <a:rPr lang="en-IT" dirty="0"/>
              <a:t>Q&amp;A</a:t>
            </a:r>
          </a:p>
        </p:txBody>
      </p:sp>
      <p:sp>
        <p:nvSpPr>
          <p:cNvPr id="4" name="Footer Placeholder 3">
            <a:extLst>
              <a:ext uri="{FF2B5EF4-FFF2-40B4-BE49-F238E27FC236}">
                <a16:creationId xmlns:a16="http://schemas.microsoft.com/office/drawing/2014/main" id="{31242C5D-8B6A-9DBF-0125-A1F9B7CE040D}"/>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57556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256-548B-FBD6-DEA9-7BCABA6B8CC7}"/>
              </a:ext>
            </a:extLst>
          </p:cNvPr>
          <p:cNvSpPr>
            <a:spLocks noGrp="1"/>
          </p:cNvSpPr>
          <p:nvPr>
            <p:ph type="title"/>
          </p:nvPr>
        </p:nvSpPr>
        <p:spPr/>
        <p:txBody>
          <a:bodyPr/>
          <a:lstStyle/>
          <a:p>
            <a:r>
              <a:rPr lang="en-IT" dirty="0"/>
              <a:t>Paper Practicum</a:t>
            </a:r>
          </a:p>
        </p:txBody>
      </p:sp>
      <p:sp>
        <p:nvSpPr>
          <p:cNvPr id="3" name="Content Placeholder 2">
            <a:extLst>
              <a:ext uri="{FF2B5EF4-FFF2-40B4-BE49-F238E27FC236}">
                <a16:creationId xmlns:a16="http://schemas.microsoft.com/office/drawing/2014/main" id="{02922181-FA0E-08D2-2B25-7CDF1052828C}"/>
              </a:ext>
            </a:extLst>
          </p:cNvPr>
          <p:cNvSpPr>
            <a:spLocks noGrp="1"/>
          </p:cNvSpPr>
          <p:nvPr>
            <p:ph idx="1"/>
          </p:nvPr>
        </p:nvSpPr>
        <p:spPr/>
        <p:txBody>
          <a:bodyPr/>
          <a:lstStyle/>
          <a:p>
            <a:r>
              <a:rPr lang="en-IT" dirty="0"/>
              <a:t>Study Through Paper Carefully</a:t>
            </a:r>
          </a:p>
          <a:p>
            <a:pPr lvl="1"/>
            <a:r>
              <a:rPr lang="en-IT" dirty="0"/>
              <a:t>Prepare presentation/overview</a:t>
            </a:r>
          </a:p>
          <a:p>
            <a:endParaRPr lang="en-IT" dirty="0"/>
          </a:p>
          <a:p>
            <a:r>
              <a:rPr lang="en-IT" dirty="0"/>
              <a:t>Together:</a:t>
            </a:r>
          </a:p>
          <a:p>
            <a:pPr lvl="1"/>
            <a:r>
              <a:rPr lang="en-GB" dirty="0"/>
              <a:t>A</a:t>
            </a:r>
            <a:r>
              <a:rPr lang="en-IT" dirty="0"/>
              <a:t>ll check the paper, prepare questions!</a:t>
            </a:r>
          </a:p>
          <a:p>
            <a:pPr lvl="1"/>
            <a:r>
              <a:rPr lang="en-IT" dirty="0"/>
              <a:t>Q&amp;A</a:t>
            </a:r>
          </a:p>
        </p:txBody>
      </p:sp>
      <p:sp>
        <p:nvSpPr>
          <p:cNvPr id="4" name="Footer Placeholder 3">
            <a:extLst>
              <a:ext uri="{FF2B5EF4-FFF2-40B4-BE49-F238E27FC236}">
                <a16:creationId xmlns:a16="http://schemas.microsoft.com/office/drawing/2014/main" id="{C49FA7DC-62B1-1C3C-8A95-1EFECC7A16B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74652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234B-EC87-AB8B-D447-DA550FCD6881}"/>
              </a:ext>
            </a:extLst>
          </p:cNvPr>
          <p:cNvSpPr>
            <a:spLocks noGrp="1"/>
          </p:cNvSpPr>
          <p:nvPr>
            <p:ph type="title"/>
          </p:nvPr>
        </p:nvSpPr>
        <p:spPr>
          <a:xfrm>
            <a:off x="1068923" y="3013252"/>
            <a:ext cx="7886700" cy="831496"/>
          </a:xfrm>
        </p:spPr>
        <p:txBody>
          <a:bodyPr/>
          <a:lstStyle/>
          <a:p>
            <a:r>
              <a:rPr lang="en-IT" dirty="0"/>
              <a:t>Part 2: Intro &amp; Basic Notions</a:t>
            </a:r>
          </a:p>
        </p:txBody>
      </p:sp>
      <p:sp>
        <p:nvSpPr>
          <p:cNvPr id="4" name="Footer Placeholder 3">
            <a:extLst>
              <a:ext uri="{FF2B5EF4-FFF2-40B4-BE49-F238E27FC236}">
                <a16:creationId xmlns:a16="http://schemas.microsoft.com/office/drawing/2014/main" id="{11B8FDBB-C1F2-3A3B-D025-FDE91E6D241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085191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6B67-9CC8-C0CB-A185-33CDB6D2BCF0}"/>
              </a:ext>
            </a:extLst>
          </p:cNvPr>
          <p:cNvSpPr>
            <a:spLocks noGrp="1"/>
          </p:cNvSpPr>
          <p:nvPr>
            <p:ph type="ctrTitle"/>
          </p:nvPr>
        </p:nvSpPr>
        <p:spPr/>
        <p:txBody>
          <a:bodyPr/>
          <a:lstStyle/>
          <a:p>
            <a:r>
              <a:rPr lang="en-GB" b="1" dirty="0"/>
              <a:t>Sw. Evolution: Intro &amp; Basic Notions</a:t>
            </a:r>
            <a:endParaRPr lang="en-IT" b="1" dirty="0"/>
          </a:p>
        </p:txBody>
      </p:sp>
      <p:sp>
        <p:nvSpPr>
          <p:cNvPr id="3" name="Subtitle 2">
            <a:extLst>
              <a:ext uri="{FF2B5EF4-FFF2-40B4-BE49-F238E27FC236}">
                <a16:creationId xmlns:a16="http://schemas.microsoft.com/office/drawing/2014/main" id="{6A93F0A2-089C-42DD-CE6C-6F7963761B6F}"/>
              </a:ext>
            </a:extLst>
          </p:cNvPr>
          <p:cNvSpPr>
            <a:spLocks noGrp="1"/>
          </p:cNvSpPr>
          <p:nvPr>
            <p:ph type="subTitle" idx="1"/>
          </p:nvPr>
        </p:nvSpPr>
        <p:spPr/>
        <p:txBody>
          <a:bodyPr>
            <a:normAutofit/>
          </a:bodyPr>
          <a:lstStyle/>
          <a:p>
            <a:r>
              <a:rPr lang="en-IT" sz="3600" b="1" dirty="0"/>
              <a:t>D. A. Tamburri</a:t>
            </a:r>
          </a:p>
        </p:txBody>
      </p:sp>
      <p:sp>
        <p:nvSpPr>
          <p:cNvPr id="4" name="Footer Placeholder 3">
            <a:extLst>
              <a:ext uri="{FF2B5EF4-FFF2-40B4-BE49-F238E27FC236}">
                <a16:creationId xmlns:a16="http://schemas.microsoft.com/office/drawing/2014/main" id="{1B664616-5807-138C-4613-13F0A4A0B5E1}"/>
              </a:ext>
            </a:extLst>
          </p:cNvPr>
          <p:cNvSpPr>
            <a:spLocks noGrp="1"/>
          </p:cNvSpPr>
          <p:nvPr>
            <p:ph type="ftr" sz="quarter" idx="11"/>
          </p:nvPr>
        </p:nvSpPr>
        <p:spPr/>
        <p:txBody>
          <a:bodyPr/>
          <a:lstStyle/>
          <a:p>
            <a:pPr>
              <a:defRPr/>
            </a:pPr>
            <a:r>
              <a:rPr lang="en-US"/>
              <a:t>Sw. Evolution</a:t>
            </a:r>
          </a:p>
        </p:txBody>
      </p:sp>
      <p:sp>
        <p:nvSpPr>
          <p:cNvPr id="5" name="Rectangle 4">
            <a:extLst>
              <a:ext uri="{FF2B5EF4-FFF2-40B4-BE49-F238E27FC236}">
                <a16:creationId xmlns:a16="http://schemas.microsoft.com/office/drawing/2014/main" id="{FD777FDE-B4BF-0943-BF1E-4E5861836854}"/>
              </a:ext>
            </a:extLst>
          </p:cNvPr>
          <p:cNvSpPr/>
          <p:nvPr/>
        </p:nvSpPr>
        <p:spPr>
          <a:xfrm>
            <a:off x="2540000" y="3429000"/>
            <a:ext cx="4165600" cy="860778"/>
          </a:xfrm>
          <a:prstGeom prst="rect">
            <a:avLst/>
          </a:prstGeom>
          <a:solidFill>
            <a:schemeClr val="accent6">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23531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204DDC62-4168-DDF7-4618-37B0352BFD8F}"/>
              </a:ext>
            </a:extLst>
          </p:cNvPr>
          <p:cNvSpPr>
            <a:spLocks noGrp="1" noChangeArrowheads="1"/>
          </p:cNvSpPr>
          <p:nvPr>
            <p:ph type="title" idx="4294967295"/>
          </p:nvPr>
        </p:nvSpPr>
        <p:spPr/>
        <p:txBody>
          <a:bodyPr/>
          <a:lstStyle/>
          <a:p>
            <a:r>
              <a:rPr lang="en-US" altLang="en-IT" dirty="0"/>
              <a:t>Outline</a:t>
            </a:r>
          </a:p>
        </p:txBody>
      </p:sp>
      <p:sp>
        <p:nvSpPr>
          <p:cNvPr id="237571" name="Rectangle 3">
            <a:extLst>
              <a:ext uri="{FF2B5EF4-FFF2-40B4-BE49-F238E27FC236}">
                <a16:creationId xmlns:a16="http://schemas.microsoft.com/office/drawing/2014/main" id="{B788DD13-4A5A-1B80-3917-742FD1E1327A}"/>
              </a:ext>
            </a:extLst>
          </p:cNvPr>
          <p:cNvSpPr>
            <a:spLocks noGrp="1" noChangeArrowheads="1"/>
          </p:cNvSpPr>
          <p:nvPr>
            <p:ph type="body" idx="4294967295"/>
          </p:nvPr>
        </p:nvSpPr>
        <p:spPr>
          <a:xfrm>
            <a:off x="1083733" y="1441524"/>
            <a:ext cx="8076142" cy="5048175"/>
          </a:xfrm>
        </p:spPr>
        <p:txBody>
          <a:bodyPr>
            <a:normAutofit/>
          </a:bodyPr>
          <a:lstStyle/>
          <a:p>
            <a:pPr>
              <a:buFontTx/>
              <a:buNone/>
            </a:pPr>
            <a:r>
              <a:rPr lang="en-US" altLang="en-IT" sz="2400" dirty="0"/>
              <a:t>- Evolution versus Maintenance</a:t>
            </a:r>
          </a:p>
          <a:p>
            <a:pPr>
              <a:buFontTx/>
              <a:buNone/>
            </a:pPr>
            <a:r>
              <a:rPr lang="en-US" altLang="en-IT" sz="2400" dirty="0"/>
              <a:t>-- Software Evolution</a:t>
            </a:r>
          </a:p>
          <a:p>
            <a:pPr>
              <a:buFontTx/>
              <a:buNone/>
            </a:pPr>
            <a:r>
              <a:rPr lang="en-US" altLang="en-IT" sz="2400" dirty="0"/>
              <a:t>-- Software Maintenance</a:t>
            </a:r>
          </a:p>
          <a:p>
            <a:pPr>
              <a:buFontTx/>
              <a:buNone/>
            </a:pPr>
            <a:r>
              <a:rPr lang="en-US" altLang="en-IT" sz="2400" dirty="0"/>
              <a:t>Software Evolution Models and Processes</a:t>
            </a:r>
          </a:p>
          <a:p>
            <a:pPr>
              <a:buFontTx/>
              <a:buNone/>
            </a:pPr>
            <a:r>
              <a:rPr lang="en-US" altLang="en-IT" sz="2400" dirty="0"/>
              <a:t>Reengineering</a:t>
            </a:r>
          </a:p>
          <a:p>
            <a:pPr>
              <a:buFontTx/>
              <a:buNone/>
            </a:pPr>
            <a:r>
              <a:rPr lang="en-US" altLang="en-IT" sz="2400" dirty="0"/>
              <a:t>- Legacy Systems</a:t>
            </a:r>
          </a:p>
          <a:p>
            <a:pPr>
              <a:buFontTx/>
              <a:buNone/>
            </a:pPr>
            <a:r>
              <a:rPr lang="en-US" altLang="en-IT" sz="2400" dirty="0"/>
              <a:t>- Impact Analysis</a:t>
            </a:r>
          </a:p>
          <a:p>
            <a:pPr>
              <a:buFontTx/>
              <a:buNone/>
            </a:pPr>
            <a:r>
              <a:rPr lang="en-US" altLang="en-IT" sz="2400" dirty="0"/>
              <a:t>-- Refactoring</a:t>
            </a:r>
          </a:p>
          <a:p>
            <a:pPr>
              <a:buFontTx/>
              <a:buNone/>
            </a:pPr>
            <a:r>
              <a:rPr lang="en-US" altLang="en-IT" sz="2400" dirty="0"/>
              <a:t>-- Program Comprehension</a:t>
            </a:r>
          </a:p>
          <a:p>
            <a:pPr>
              <a:buFontTx/>
              <a:buNone/>
            </a:pPr>
            <a:r>
              <a:rPr lang="en-US" altLang="en-IT" sz="2400" dirty="0"/>
              <a:t>-- Software Reuse</a:t>
            </a:r>
          </a:p>
        </p:txBody>
      </p:sp>
      <p:sp>
        <p:nvSpPr>
          <p:cNvPr id="2" name="Footer Placeholder 1">
            <a:extLst>
              <a:ext uri="{FF2B5EF4-FFF2-40B4-BE49-F238E27FC236}">
                <a16:creationId xmlns:a16="http://schemas.microsoft.com/office/drawing/2014/main" id="{08A71A90-BDE7-4336-9578-54EAA61DE615}"/>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30D743E8-A446-45E4-AF31-DA8D07FE8B02}"/>
              </a:ext>
            </a:extLst>
          </p:cNvPr>
          <p:cNvSpPr>
            <a:spLocks noGrp="1" noChangeArrowheads="1"/>
          </p:cNvSpPr>
          <p:nvPr>
            <p:ph type="title" idx="4294967295"/>
          </p:nvPr>
        </p:nvSpPr>
        <p:spPr>
          <a:xfrm>
            <a:off x="628650" y="0"/>
            <a:ext cx="7886700" cy="1325563"/>
          </a:xfrm>
        </p:spPr>
        <p:txBody>
          <a:bodyPr/>
          <a:lstStyle/>
          <a:p>
            <a:r>
              <a:rPr lang="en-US" altLang="en-IT" dirty="0"/>
              <a:t>Evolution Versus Maintenance</a:t>
            </a:r>
          </a:p>
        </p:txBody>
      </p:sp>
      <p:sp>
        <p:nvSpPr>
          <p:cNvPr id="153603" name="Rectangle 3">
            <a:extLst>
              <a:ext uri="{FF2B5EF4-FFF2-40B4-BE49-F238E27FC236}">
                <a16:creationId xmlns:a16="http://schemas.microsoft.com/office/drawing/2014/main" id="{B4AFCE2D-C6F5-1ED5-76B7-E4807C11BA83}"/>
              </a:ext>
            </a:extLst>
          </p:cNvPr>
          <p:cNvSpPr>
            <a:spLocks noGrp="1" noChangeArrowheads="1"/>
          </p:cNvSpPr>
          <p:nvPr>
            <p:ph type="body" idx="4294967295"/>
          </p:nvPr>
        </p:nvSpPr>
        <p:spPr>
          <a:xfrm>
            <a:off x="66675" y="1295103"/>
            <a:ext cx="8948233" cy="5762625"/>
          </a:xfrm>
        </p:spPr>
        <p:txBody>
          <a:bodyPr>
            <a:normAutofit/>
          </a:bodyPr>
          <a:lstStyle/>
          <a:p>
            <a:r>
              <a:rPr lang="en-US" altLang="en-IT" sz="2400" dirty="0"/>
              <a:t>The terms </a:t>
            </a:r>
            <a:r>
              <a:rPr lang="en-US" altLang="en-IT" sz="2400" dirty="0">
                <a:solidFill>
                  <a:srgbClr val="0000FF"/>
                </a:solidFill>
              </a:rPr>
              <a:t>evolution</a:t>
            </a:r>
            <a:r>
              <a:rPr lang="en-US" altLang="en-IT" sz="2400" dirty="0"/>
              <a:t> and </a:t>
            </a:r>
            <a:r>
              <a:rPr lang="en-US" altLang="en-IT" sz="2400" dirty="0">
                <a:solidFill>
                  <a:srgbClr val="0000FF"/>
                </a:solidFill>
              </a:rPr>
              <a:t>maintenance </a:t>
            </a:r>
            <a:r>
              <a:rPr lang="en-US" altLang="en-IT" sz="2400" dirty="0">
                <a:solidFill>
                  <a:schemeClr val="bg1"/>
                </a:solidFill>
              </a:rPr>
              <a:t>are used interchangeably.</a:t>
            </a:r>
          </a:p>
          <a:p>
            <a:pPr>
              <a:buFontTx/>
              <a:buNone/>
            </a:pPr>
            <a:endParaRPr lang="en-US" altLang="en-IT" sz="2400" dirty="0">
              <a:solidFill>
                <a:schemeClr val="bg1"/>
              </a:solidFill>
            </a:endParaRPr>
          </a:p>
          <a:p>
            <a:r>
              <a:rPr lang="en-US" altLang="en-IT" sz="2400" dirty="0"/>
              <a:t> However, there is a semantic difference.</a:t>
            </a:r>
          </a:p>
          <a:p>
            <a:pPr>
              <a:buFontTx/>
              <a:buNone/>
            </a:pPr>
            <a:endParaRPr lang="en-US" altLang="en-IT" sz="2400" dirty="0"/>
          </a:p>
          <a:p>
            <a:r>
              <a:rPr lang="en-US" altLang="en-IT" sz="2400" dirty="0"/>
              <a:t> Lowell Jay Arthur distinguishes the two terms as follows:</a:t>
            </a:r>
          </a:p>
          <a:p>
            <a:pPr lvl="1">
              <a:buFontTx/>
              <a:buNone/>
            </a:pPr>
            <a:r>
              <a:rPr lang="en-US" altLang="en-IT" sz="2000" i="1" dirty="0"/>
              <a:t>“</a:t>
            </a:r>
            <a:r>
              <a:rPr lang="en-US" altLang="en-IT" sz="2000" i="1" dirty="0">
                <a:solidFill>
                  <a:schemeClr val="hlink"/>
                </a:solidFill>
              </a:rPr>
              <a:t>Software maintenance</a:t>
            </a:r>
            <a:r>
              <a:rPr lang="en-US" altLang="en-IT" sz="2000" i="1" dirty="0"/>
              <a:t> means to preserve from failure or decline.”</a:t>
            </a:r>
          </a:p>
          <a:p>
            <a:pPr lvl="1">
              <a:buFontTx/>
              <a:buNone/>
            </a:pPr>
            <a:r>
              <a:rPr lang="en-US" altLang="en-IT" sz="2000" i="1" dirty="0"/>
              <a:t>“</a:t>
            </a:r>
            <a:r>
              <a:rPr lang="en-US" altLang="en-IT" sz="2000" i="1" dirty="0">
                <a:solidFill>
                  <a:schemeClr val="hlink"/>
                </a:solidFill>
              </a:rPr>
              <a:t>Software evolution</a:t>
            </a:r>
            <a:r>
              <a:rPr lang="en-US" altLang="en-IT" sz="2000" i="1" dirty="0"/>
              <a:t> means a continuous change from lesser, simpler, or worse state to a higher or better state.”</a:t>
            </a:r>
          </a:p>
          <a:p>
            <a:pPr lvl="1">
              <a:buFontTx/>
              <a:buNone/>
            </a:pPr>
            <a:endParaRPr lang="en-US" altLang="en-IT" sz="2000" dirty="0"/>
          </a:p>
          <a:p>
            <a:r>
              <a:rPr lang="en-US" altLang="en-IT" sz="2400" dirty="0"/>
              <a:t>Keith H. Bennett and Lie Xu use the term:</a:t>
            </a:r>
          </a:p>
          <a:p>
            <a:pPr lvl="1">
              <a:buFontTx/>
              <a:buNone/>
            </a:pPr>
            <a:r>
              <a:rPr lang="en-US" altLang="en-IT" sz="2000" i="1" dirty="0"/>
              <a:t>“</a:t>
            </a:r>
            <a:r>
              <a:rPr lang="en-US" altLang="en-IT" sz="2000" i="1" dirty="0">
                <a:solidFill>
                  <a:schemeClr val="hlink"/>
                </a:solidFill>
              </a:rPr>
              <a:t>maintenance</a:t>
            </a:r>
            <a:r>
              <a:rPr lang="en-US" altLang="en-IT" sz="2000" i="1" dirty="0"/>
              <a:t> for all post-delivery support and evolution to those driven by changes in requirements.”</a:t>
            </a:r>
          </a:p>
        </p:txBody>
      </p:sp>
      <p:sp>
        <p:nvSpPr>
          <p:cNvPr id="2" name="Footer Placeholder 1">
            <a:extLst>
              <a:ext uri="{FF2B5EF4-FFF2-40B4-BE49-F238E27FC236}">
                <a16:creationId xmlns:a16="http://schemas.microsoft.com/office/drawing/2014/main" id="{7AD995E9-ED94-BD5F-5BBC-5D3E0FFB6FAF}"/>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a:extLst>
              <a:ext uri="{FF2B5EF4-FFF2-40B4-BE49-F238E27FC236}">
                <a16:creationId xmlns:a16="http://schemas.microsoft.com/office/drawing/2014/main" id="{08C40031-5384-FC50-AE61-6B47C49F8996}"/>
              </a:ext>
            </a:extLst>
          </p:cNvPr>
          <p:cNvSpPr>
            <a:spLocks noGrp="1" noChangeArrowheads="1"/>
          </p:cNvSpPr>
          <p:nvPr>
            <p:ph type="title" idx="4294967295"/>
          </p:nvPr>
        </p:nvSpPr>
        <p:spPr>
          <a:xfrm>
            <a:off x="150607" y="0"/>
            <a:ext cx="8364743" cy="1690689"/>
          </a:xfrm>
        </p:spPr>
        <p:txBody>
          <a:bodyPr/>
          <a:lstStyle/>
          <a:p>
            <a:r>
              <a:rPr lang="en-US" altLang="en-IT" dirty="0"/>
              <a:t>Evolution Versus Maintenance</a:t>
            </a:r>
          </a:p>
        </p:txBody>
      </p:sp>
      <p:sp>
        <p:nvSpPr>
          <p:cNvPr id="961539" name="Rectangle 3">
            <a:extLst>
              <a:ext uri="{FF2B5EF4-FFF2-40B4-BE49-F238E27FC236}">
                <a16:creationId xmlns:a16="http://schemas.microsoft.com/office/drawing/2014/main" id="{D8358DCB-4E04-8F36-C9CA-32D9FE8C5F2C}"/>
              </a:ext>
            </a:extLst>
          </p:cNvPr>
          <p:cNvSpPr>
            <a:spLocks noGrp="1" noChangeArrowheads="1"/>
          </p:cNvSpPr>
          <p:nvPr>
            <p:ph type="body" idx="4294967295"/>
          </p:nvPr>
        </p:nvSpPr>
        <p:spPr>
          <a:xfrm>
            <a:off x="66675" y="1409252"/>
            <a:ext cx="8812213" cy="5013773"/>
          </a:xfrm>
        </p:spPr>
        <p:txBody>
          <a:bodyPr/>
          <a:lstStyle/>
          <a:p>
            <a:r>
              <a:rPr lang="en-US" altLang="en-IT" dirty="0">
                <a:solidFill>
                  <a:schemeClr val="hlink"/>
                </a:solidFill>
              </a:rPr>
              <a:t>Maintenance</a:t>
            </a:r>
            <a:r>
              <a:rPr lang="en-US" altLang="en-IT" dirty="0"/>
              <a:t> is a set of planned activities whereas </a:t>
            </a:r>
            <a:r>
              <a:rPr lang="en-US" altLang="en-IT" dirty="0">
                <a:solidFill>
                  <a:schemeClr val="hlink"/>
                </a:solidFill>
              </a:rPr>
              <a:t>evolution</a:t>
            </a:r>
            <a:r>
              <a:rPr lang="en-US" altLang="en-IT" dirty="0"/>
              <a:t> concern whatever happens to a system over time.</a:t>
            </a:r>
          </a:p>
          <a:p>
            <a:pPr>
              <a:buFontTx/>
              <a:buNone/>
            </a:pPr>
            <a:endParaRPr lang="en-US" altLang="en-IT" dirty="0"/>
          </a:p>
          <a:p>
            <a:r>
              <a:rPr lang="en-US" altLang="en-IT" dirty="0"/>
              <a:t> Mehdi </a:t>
            </a:r>
            <a:r>
              <a:rPr lang="en-US" altLang="en-IT" dirty="0" err="1"/>
              <a:t>Jazayeri’s</a:t>
            </a:r>
            <a:r>
              <a:rPr lang="en-US" altLang="en-IT" dirty="0"/>
              <a:t> view on software evolution:</a:t>
            </a:r>
          </a:p>
          <a:p>
            <a:pPr lvl="1">
              <a:buFontTx/>
              <a:buNone/>
            </a:pPr>
            <a:r>
              <a:rPr lang="en-US" altLang="en-IT" sz="2400" i="1" dirty="0"/>
              <a:t>“Over time what evolves is not the software but our knowledge about a particular type of software”</a:t>
            </a:r>
            <a:r>
              <a:rPr lang="en-US" altLang="en-IT" sz="2400" dirty="0"/>
              <a:t> Cit. </a:t>
            </a:r>
          </a:p>
          <a:p>
            <a:pPr lvl="1">
              <a:buFontTx/>
              <a:buNone/>
            </a:pPr>
            <a:endParaRPr lang="en-US" altLang="en-IT" dirty="0"/>
          </a:p>
        </p:txBody>
      </p:sp>
      <p:sp>
        <p:nvSpPr>
          <p:cNvPr id="2" name="Footer Placeholder 1">
            <a:extLst>
              <a:ext uri="{FF2B5EF4-FFF2-40B4-BE49-F238E27FC236}">
                <a16:creationId xmlns:a16="http://schemas.microsoft.com/office/drawing/2014/main" id="{EBB513CB-DA6C-0D2C-133C-24C2F3706706}"/>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S 410/510 - Software Engineering class notes">
            <a:extLst>
              <a:ext uri="{FF2B5EF4-FFF2-40B4-BE49-F238E27FC236}">
                <a16:creationId xmlns:a16="http://schemas.microsoft.com/office/drawing/2014/main" id="{E5637AA6-D0B1-A0AF-26FF-FA9206624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903"/>
            <a:ext cx="9894672" cy="625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969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5D7C-3206-CD5E-6C23-62D110173588}"/>
              </a:ext>
            </a:extLst>
          </p:cNvPr>
          <p:cNvSpPr>
            <a:spLocks noGrp="1"/>
          </p:cNvSpPr>
          <p:nvPr>
            <p:ph type="title"/>
          </p:nvPr>
        </p:nvSpPr>
        <p:spPr/>
        <p:txBody>
          <a:bodyPr/>
          <a:lstStyle/>
          <a:p>
            <a:r>
              <a:rPr lang="en-IT" dirty="0"/>
              <a:t>A more modern look…</a:t>
            </a:r>
          </a:p>
        </p:txBody>
      </p:sp>
      <p:sp>
        <p:nvSpPr>
          <p:cNvPr id="4" name="Footer Placeholder 3">
            <a:extLst>
              <a:ext uri="{FF2B5EF4-FFF2-40B4-BE49-F238E27FC236}">
                <a16:creationId xmlns:a16="http://schemas.microsoft.com/office/drawing/2014/main" id="{44498A7E-A125-8DE3-8652-5A95E4BDE440}"/>
              </a:ext>
            </a:extLst>
          </p:cNvPr>
          <p:cNvSpPr>
            <a:spLocks noGrp="1"/>
          </p:cNvSpPr>
          <p:nvPr>
            <p:ph type="ftr" sz="quarter" idx="11"/>
          </p:nvPr>
        </p:nvSpPr>
        <p:spPr/>
        <p:txBody>
          <a:bodyPr/>
          <a:lstStyle/>
          <a:p>
            <a:pPr>
              <a:defRPr/>
            </a:pPr>
            <a:r>
              <a:rPr lang="en-US"/>
              <a:t>Sw. Evolution</a:t>
            </a:r>
          </a:p>
        </p:txBody>
      </p:sp>
      <p:pic>
        <p:nvPicPr>
          <p:cNvPr id="61442" name="Picture 2" descr="The software evolution process) | Download Scientific Diagram">
            <a:extLst>
              <a:ext uri="{FF2B5EF4-FFF2-40B4-BE49-F238E27FC236}">
                <a16:creationId xmlns:a16="http://schemas.microsoft.com/office/drawing/2014/main" id="{4DD017D6-1E07-96A2-DB6B-947BD7BAD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6225"/>
            <a:ext cx="9144000" cy="376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96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a:extLst>
              <a:ext uri="{FF2B5EF4-FFF2-40B4-BE49-F238E27FC236}">
                <a16:creationId xmlns:a16="http://schemas.microsoft.com/office/drawing/2014/main" id="{FA340D4B-1FAB-925B-853C-F448235C9744}"/>
              </a:ext>
            </a:extLst>
          </p:cNvPr>
          <p:cNvSpPr>
            <a:spLocks noGrp="1" noChangeArrowheads="1"/>
          </p:cNvSpPr>
          <p:nvPr>
            <p:ph type="title" idx="4294967295"/>
          </p:nvPr>
        </p:nvSpPr>
        <p:spPr>
          <a:xfrm>
            <a:off x="262890" y="0"/>
            <a:ext cx="7886700" cy="1325563"/>
          </a:xfrm>
        </p:spPr>
        <p:txBody>
          <a:bodyPr/>
          <a:lstStyle/>
          <a:p>
            <a:r>
              <a:rPr lang="en-US" altLang="en-IT" dirty="0"/>
              <a:t>Software Evolution</a:t>
            </a:r>
          </a:p>
        </p:txBody>
      </p:sp>
      <p:sp>
        <p:nvSpPr>
          <p:cNvPr id="963587" name="Rectangle 3">
            <a:extLst>
              <a:ext uri="{FF2B5EF4-FFF2-40B4-BE49-F238E27FC236}">
                <a16:creationId xmlns:a16="http://schemas.microsoft.com/office/drawing/2014/main" id="{F7CAA995-0FDE-00E4-567F-463609297FA4}"/>
              </a:ext>
            </a:extLst>
          </p:cNvPr>
          <p:cNvSpPr>
            <a:spLocks noGrp="1" noChangeArrowheads="1"/>
          </p:cNvSpPr>
          <p:nvPr>
            <p:ph type="body" idx="4294967295"/>
          </p:nvPr>
        </p:nvSpPr>
        <p:spPr>
          <a:xfrm>
            <a:off x="66675" y="1344706"/>
            <a:ext cx="8812213" cy="5078319"/>
          </a:xfrm>
        </p:spPr>
        <p:txBody>
          <a:bodyPr>
            <a:normAutofit/>
          </a:bodyPr>
          <a:lstStyle/>
          <a:p>
            <a:r>
              <a:rPr lang="en-US" altLang="en-IT" sz="2400" dirty="0"/>
              <a:t>In 1965, Mark Halpern used the term </a:t>
            </a:r>
            <a:r>
              <a:rPr lang="en-US" altLang="en-IT" sz="2400" i="1" dirty="0"/>
              <a:t>evolution</a:t>
            </a:r>
            <a:r>
              <a:rPr lang="en-US" altLang="en-IT" sz="2400" dirty="0"/>
              <a:t> to define the dynamic growth of software.</a:t>
            </a:r>
          </a:p>
          <a:p>
            <a:r>
              <a:rPr lang="en-US" altLang="en-IT" sz="2400" dirty="0"/>
              <a:t>The term evolution in relation to application systems took gradually in the 1970s.</a:t>
            </a:r>
          </a:p>
          <a:p>
            <a:r>
              <a:rPr lang="en-US" altLang="en-IT" sz="2400" dirty="0"/>
              <a:t>Lehman and his collaborators from IBM are generally credited with pioneering the research field of software evolution.</a:t>
            </a:r>
          </a:p>
          <a:p>
            <a:r>
              <a:rPr lang="en-US" altLang="en-IT" sz="2400" dirty="0"/>
              <a:t>Lehman formulated a set of observations that he called laws of evolution.</a:t>
            </a:r>
          </a:p>
          <a:p>
            <a:r>
              <a:rPr lang="en-US" altLang="en-IT" sz="2400" dirty="0"/>
              <a:t>These laws are the results of studies of the evolution of large-scale proprietary or closed source system (CSS).</a:t>
            </a:r>
          </a:p>
          <a:p>
            <a:r>
              <a:rPr lang="en-US" altLang="en-IT" sz="2400" dirty="0"/>
              <a:t>The laws concern what Lehman called E-type systems: </a:t>
            </a:r>
          </a:p>
          <a:p>
            <a:pPr lvl="1">
              <a:buFontTx/>
              <a:buNone/>
            </a:pPr>
            <a:r>
              <a:rPr lang="en-US" altLang="en-IT" sz="2000" dirty="0"/>
              <a:t>“Monolithic systems produced by a team within an organization that solve a real world problem and have human users.”</a:t>
            </a:r>
          </a:p>
        </p:txBody>
      </p:sp>
      <p:sp>
        <p:nvSpPr>
          <p:cNvPr id="2" name="Footer Placeholder 1">
            <a:extLst>
              <a:ext uri="{FF2B5EF4-FFF2-40B4-BE49-F238E27FC236}">
                <a16:creationId xmlns:a16="http://schemas.microsoft.com/office/drawing/2014/main" id="{A66F14CF-9AF0-0148-38F4-DE0DDB414FD2}"/>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Untangling the Knot: Enabling Rapid Software Evolution">
            <a:extLst>
              <a:ext uri="{FF2B5EF4-FFF2-40B4-BE49-F238E27FC236}">
                <a16:creationId xmlns:a16="http://schemas.microsoft.com/office/drawing/2014/main" id="{863C8877-5E47-9D72-043A-75E2BE7D4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148824" cy="72491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8AD17D21-DC8E-B9C1-5EDC-91F5B4409AFD}"/>
              </a:ext>
            </a:extLst>
          </p:cNvPr>
          <p:cNvSpPr txBox="1">
            <a:spLocks noChangeArrowheads="1"/>
          </p:cNvSpPr>
          <p:nvPr/>
        </p:nvSpPr>
        <p:spPr>
          <a:xfrm>
            <a:off x="26289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dirty="0"/>
              <a:t>Software Evolution</a:t>
            </a:r>
          </a:p>
        </p:txBody>
      </p:sp>
    </p:spTree>
    <p:extLst>
      <p:ext uri="{BB962C8B-B14F-4D97-AF65-F5344CB8AC3E}">
        <p14:creationId xmlns:p14="http://schemas.microsoft.com/office/powerpoint/2010/main" val="2981171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a:extLst>
              <a:ext uri="{FF2B5EF4-FFF2-40B4-BE49-F238E27FC236}">
                <a16:creationId xmlns:a16="http://schemas.microsoft.com/office/drawing/2014/main" id="{A8355C02-5955-F2C2-DE06-7A9C45FB8778}"/>
              </a:ext>
            </a:extLst>
          </p:cNvPr>
          <p:cNvSpPr>
            <a:spLocks noGrp="1" noChangeArrowheads="1"/>
          </p:cNvSpPr>
          <p:nvPr>
            <p:ph type="title" idx="4294967295"/>
          </p:nvPr>
        </p:nvSpPr>
        <p:spPr>
          <a:xfrm>
            <a:off x="172122" y="136524"/>
            <a:ext cx="8343228" cy="1554165"/>
          </a:xfrm>
        </p:spPr>
        <p:txBody>
          <a:bodyPr/>
          <a:lstStyle/>
          <a:p>
            <a:r>
              <a:rPr lang="en-US" altLang="en-IT" dirty="0"/>
              <a:t>Software Evolution: Laws of Lehman</a:t>
            </a:r>
          </a:p>
        </p:txBody>
      </p:sp>
      <p:sp>
        <p:nvSpPr>
          <p:cNvPr id="965635" name="Rectangle 3">
            <a:extLst>
              <a:ext uri="{FF2B5EF4-FFF2-40B4-BE49-F238E27FC236}">
                <a16:creationId xmlns:a16="http://schemas.microsoft.com/office/drawing/2014/main" id="{6796926D-3786-5D71-7D5A-C52911BBE66E}"/>
              </a:ext>
            </a:extLst>
          </p:cNvPr>
          <p:cNvSpPr>
            <a:spLocks noGrp="1" noChangeArrowheads="1"/>
          </p:cNvSpPr>
          <p:nvPr>
            <p:ph type="body" idx="4294967295"/>
          </p:nvPr>
        </p:nvSpPr>
        <p:spPr>
          <a:xfrm>
            <a:off x="66675" y="1882588"/>
            <a:ext cx="8812213" cy="4540436"/>
          </a:xfrm>
        </p:spPr>
        <p:txBody>
          <a:bodyPr>
            <a:normAutofit fontScale="92500" lnSpcReduction="10000"/>
          </a:bodyPr>
          <a:lstStyle/>
          <a:p>
            <a:pPr>
              <a:lnSpc>
                <a:spcPct val="80000"/>
              </a:lnSpc>
            </a:pPr>
            <a:r>
              <a:rPr lang="en-US" altLang="en-IT" sz="2400" i="1" dirty="0">
                <a:solidFill>
                  <a:srgbClr val="0000FF"/>
                </a:solidFill>
              </a:rPr>
              <a:t>Continuing change</a:t>
            </a:r>
            <a:r>
              <a:rPr lang="en-US" altLang="en-IT" sz="2400" dirty="0"/>
              <a:t> (1</a:t>
            </a:r>
            <a:r>
              <a:rPr lang="en-US" altLang="en-IT" sz="2400" baseline="30000" dirty="0"/>
              <a:t>st</a:t>
            </a:r>
            <a:r>
              <a:rPr lang="en-US" altLang="en-IT" sz="2400" dirty="0"/>
              <a:t>) – A system will become progressively less satisfying to its user over time, unless it is continually adapted to meet new needs.</a:t>
            </a:r>
          </a:p>
          <a:p>
            <a:pPr>
              <a:lnSpc>
                <a:spcPct val="80000"/>
              </a:lnSpc>
            </a:pPr>
            <a:endParaRPr lang="en-US" altLang="en-IT" sz="2400" dirty="0"/>
          </a:p>
          <a:p>
            <a:pPr>
              <a:lnSpc>
                <a:spcPct val="80000"/>
              </a:lnSpc>
            </a:pPr>
            <a:r>
              <a:rPr lang="en-US" altLang="en-IT" sz="2400" i="1" dirty="0">
                <a:solidFill>
                  <a:srgbClr val="0000FF"/>
                </a:solidFill>
              </a:rPr>
              <a:t>Increasing complexity</a:t>
            </a:r>
            <a:r>
              <a:rPr lang="en-US" altLang="en-IT" sz="2400" dirty="0"/>
              <a:t> (2</a:t>
            </a:r>
            <a:r>
              <a:rPr lang="en-US" altLang="en-IT" sz="2400" baseline="30000" dirty="0"/>
              <a:t>nd</a:t>
            </a:r>
            <a:r>
              <a:rPr lang="en-US" altLang="en-IT" sz="2400" dirty="0"/>
              <a:t>) – A system will become progressively more complex, unless work is done to explicitly reduce the complexity.</a:t>
            </a:r>
          </a:p>
          <a:p>
            <a:pPr>
              <a:lnSpc>
                <a:spcPct val="80000"/>
              </a:lnSpc>
            </a:pPr>
            <a:endParaRPr lang="en-US" altLang="en-IT" sz="2400" dirty="0"/>
          </a:p>
          <a:p>
            <a:pPr>
              <a:lnSpc>
                <a:spcPct val="80000"/>
              </a:lnSpc>
            </a:pPr>
            <a:r>
              <a:rPr lang="en-US" altLang="en-IT" sz="2400" i="1" dirty="0">
                <a:solidFill>
                  <a:srgbClr val="0000FF"/>
                </a:solidFill>
              </a:rPr>
              <a:t>Self-regulation</a:t>
            </a:r>
            <a:r>
              <a:rPr lang="en-US" altLang="en-IT" sz="2400" dirty="0"/>
              <a:t> (3</a:t>
            </a:r>
            <a:r>
              <a:rPr lang="en-US" altLang="en-IT" sz="2400" baseline="30000" dirty="0"/>
              <a:t>rd</a:t>
            </a:r>
            <a:r>
              <a:rPr lang="en-US" altLang="en-IT" sz="2400" dirty="0"/>
              <a:t>) – The process of software evolution is self regulating with respect to the distributions of the products and process artifacts that are produced.</a:t>
            </a:r>
          </a:p>
          <a:p>
            <a:pPr>
              <a:lnSpc>
                <a:spcPct val="80000"/>
              </a:lnSpc>
            </a:pPr>
            <a:endParaRPr lang="en-US" altLang="en-IT" sz="2400" dirty="0"/>
          </a:p>
          <a:p>
            <a:pPr>
              <a:lnSpc>
                <a:spcPct val="80000"/>
              </a:lnSpc>
            </a:pPr>
            <a:r>
              <a:rPr lang="en-US" altLang="en-IT" sz="2400" i="1" dirty="0">
                <a:solidFill>
                  <a:srgbClr val="0000FF"/>
                </a:solidFill>
              </a:rPr>
              <a:t>Conservation of organizational stability</a:t>
            </a:r>
            <a:r>
              <a:rPr lang="en-US" altLang="en-IT" sz="2400" dirty="0"/>
              <a:t> (4</a:t>
            </a:r>
            <a:r>
              <a:rPr lang="en-US" altLang="en-IT" sz="2400" baseline="30000" dirty="0"/>
              <a:t>th</a:t>
            </a:r>
            <a:r>
              <a:rPr lang="en-US" altLang="en-IT" sz="2400" dirty="0"/>
              <a:t>) – The average effective global activity rate on an evolving system does not change over time, that is the average amount of work that goes into each release is about the same.</a:t>
            </a:r>
          </a:p>
        </p:txBody>
      </p:sp>
      <p:sp>
        <p:nvSpPr>
          <p:cNvPr id="2" name="Footer Placeholder 1">
            <a:extLst>
              <a:ext uri="{FF2B5EF4-FFF2-40B4-BE49-F238E27FC236}">
                <a16:creationId xmlns:a16="http://schemas.microsoft.com/office/drawing/2014/main" id="{CD3789B3-EDFE-3E44-8C3A-E3E87C72A3B0}"/>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3" name="Rectangle 3">
            <a:extLst>
              <a:ext uri="{FF2B5EF4-FFF2-40B4-BE49-F238E27FC236}">
                <a16:creationId xmlns:a16="http://schemas.microsoft.com/office/drawing/2014/main" id="{EB689713-816D-C7D5-9405-9299F5D64C32}"/>
              </a:ext>
            </a:extLst>
          </p:cNvPr>
          <p:cNvSpPr>
            <a:spLocks noGrp="1" noChangeArrowheads="1"/>
          </p:cNvSpPr>
          <p:nvPr>
            <p:ph type="body" idx="4294967295"/>
          </p:nvPr>
        </p:nvSpPr>
        <p:spPr>
          <a:xfrm>
            <a:off x="66675" y="1690689"/>
            <a:ext cx="8812213" cy="4732336"/>
          </a:xfrm>
        </p:spPr>
        <p:txBody>
          <a:bodyPr>
            <a:normAutofit fontScale="92500" lnSpcReduction="10000"/>
          </a:bodyPr>
          <a:lstStyle/>
          <a:p>
            <a:r>
              <a:rPr lang="en-US" altLang="en-IT" sz="2400" i="1" dirty="0">
                <a:solidFill>
                  <a:srgbClr val="0000FF"/>
                </a:solidFill>
              </a:rPr>
              <a:t>Conservation of familiarity</a:t>
            </a:r>
            <a:r>
              <a:rPr lang="en-US" altLang="en-IT" sz="2400" dirty="0"/>
              <a:t> (5</a:t>
            </a:r>
            <a:r>
              <a:rPr lang="en-US" altLang="en-IT" sz="2400" baseline="30000" dirty="0"/>
              <a:t>th</a:t>
            </a:r>
            <a:r>
              <a:rPr lang="en-US" altLang="en-IT" sz="2400" dirty="0"/>
              <a:t>) – The amount of new content in each successive release of a system tends to stay constant or decrease over time.</a:t>
            </a:r>
          </a:p>
          <a:p>
            <a:pPr>
              <a:buFontTx/>
              <a:buNone/>
            </a:pPr>
            <a:endParaRPr lang="en-US" altLang="en-IT" sz="2400" dirty="0"/>
          </a:p>
          <a:p>
            <a:r>
              <a:rPr lang="en-US" altLang="en-IT" sz="2400" i="1" dirty="0">
                <a:solidFill>
                  <a:srgbClr val="0000FF"/>
                </a:solidFill>
              </a:rPr>
              <a:t>Continuing growth</a:t>
            </a:r>
            <a:r>
              <a:rPr lang="en-US" altLang="en-IT" sz="2400" dirty="0"/>
              <a:t> (6</a:t>
            </a:r>
            <a:r>
              <a:rPr lang="en-US" altLang="en-IT" sz="2400" baseline="30000" dirty="0"/>
              <a:t>th</a:t>
            </a:r>
            <a:r>
              <a:rPr lang="en-US" altLang="en-IT" sz="2400" dirty="0"/>
              <a:t>) – The amount of functionality in a system will increase over time, in order to please its users.</a:t>
            </a:r>
          </a:p>
          <a:p>
            <a:endParaRPr lang="en-US" altLang="en-IT" sz="2400" dirty="0"/>
          </a:p>
          <a:p>
            <a:r>
              <a:rPr lang="en-US" altLang="en-IT" sz="2400" i="1" dirty="0">
                <a:solidFill>
                  <a:srgbClr val="0000FF"/>
                </a:solidFill>
              </a:rPr>
              <a:t>Declining quality</a:t>
            </a:r>
            <a:r>
              <a:rPr lang="en-US" altLang="en-IT" sz="2400" dirty="0"/>
              <a:t> (7</a:t>
            </a:r>
            <a:r>
              <a:rPr lang="en-US" altLang="en-IT" sz="2400" baseline="30000" dirty="0"/>
              <a:t>th</a:t>
            </a:r>
            <a:r>
              <a:rPr lang="en-US" altLang="en-IT" sz="2400" dirty="0"/>
              <a:t>) – A system will be perceived as losing quality over time, unless its design is carefully maintained and adapted to new operational constraints.</a:t>
            </a:r>
          </a:p>
          <a:p>
            <a:endParaRPr lang="en-US" altLang="en-IT" sz="2400" dirty="0"/>
          </a:p>
          <a:p>
            <a:r>
              <a:rPr lang="en-US" altLang="en-IT" sz="2400" i="1" dirty="0">
                <a:solidFill>
                  <a:srgbClr val="0000FF"/>
                </a:solidFill>
              </a:rPr>
              <a:t>Feedback system</a:t>
            </a:r>
            <a:r>
              <a:rPr lang="en-US" altLang="en-IT" sz="2400" dirty="0"/>
              <a:t> (8</a:t>
            </a:r>
            <a:r>
              <a:rPr lang="en-US" altLang="en-IT" sz="2400" baseline="30000" dirty="0"/>
              <a:t>th</a:t>
            </a:r>
            <a:r>
              <a:rPr lang="en-US" altLang="en-IT" sz="2400" dirty="0"/>
              <a:t>) – Successfully evolving a software system requires recognition that the development process is a multi-loop, multi-agent, multi-level feedback system.</a:t>
            </a:r>
          </a:p>
        </p:txBody>
      </p:sp>
      <p:sp>
        <p:nvSpPr>
          <p:cNvPr id="2" name="Footer Placeholder 1">
            <a:extLst>
              <a:ext uri="{FF2B5EF4-FFF2-40B4-BE49-F238E27FC236}">
                <a16:creationId xmlns:a16="http://schemas.microsoft.com/office/drawing/2014/main" id="{7EAA3ACE-BA15-8742-683F-87D50C8958E5}"/>
              </a:ext>
            </a:extLst>
          </p:cNvPr>
          <p:cNvSpPr>
            <a:spLocks noGrp="1"/>
          </p:cNvSpPr>
          <p:nvPr>
            <p:ph type="ftr" sz="quarter" idx="11"/>
          </p:nvPr>
        </p:nvSpPr>
        <p:spPr/>
        <p:txBody>
          <a:bodyPr/>
          <a:lstStyle/>
          <a:p>
            <a:pPr>
              <a:defRPr/>
            </a:pPr>
            <a:r>
              <a:rPr lang="en-US"/>
              <a:t>Sw. Evolution</a:t>
            </a:r>
          </a:p>
        </p:txBody>
      </p:sp>
      <p:sp>
        <p:nvSpPr>
          <p:cNvPr id="3" name="Rectangle 2">
            <a:extLst>
              <a:ext uri="{FF2B5EF4-FFF2-40B4-BE49-F238E27FC236}">
                <a16:creationId xmlns:a16="http://schemas.microsoft.com/office/drawing/2014/main" id="{5CBA4A2D-7CF8-136B-5E8D-875D7A65166C}"/>
              </a:ext>
            </a:extLst>
          </p:cNvPr>
          <p:cNvSpPr txBox="1">
            <a:spLocks noChangeArrowheads="1"/>
          </p:cNvSpPr>
          <p:nvPr/>
        </p:nvSpPr>
        <p:spPr>
          <a:xfrm>
            <a:off x="172122" y="136524"/>
            <a:ext cx="8343228" cy="1554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dirty="0"/>
              <a:t>Software Evolution: Laws of Lehman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A systems interpretation of the software evolution laws and their impact on  technical debt management and software maintainability | Software Quality  Journal">
            <a:extLst>
              <a:ext uri="{FF2B5EF4-FFF2-40B4-BE49-F238E27FC236}">
                <a16:creationId xmlns:a16="http://schemas.microsoft.com/office/drawing/2014/main" id="{6C6150CC-EA74-3164-EB48-BD548E950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 y="233979"/>
            <a:ext cx="9138160" cy="6390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52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305F-291E-EDE1-F90C-B4091D6D4383}"/>
              </a:ext>
            </a:extLst>
          </p:cNvPr>
          <p:cNvSpPr>
            <a:spLocks noGrp="1"/>
          </p:cNvSpPr>
          <p:nvPr>
            <p:ph type="title"/>
          </p:nvPr>
        </p:nvSpPr>
        <p:spPr/>
        <p:txBody>
          <a:bodyPr/>
          <a:lstStyle/>
          <a:p>
            <a:endParaRPr lang="en-IT"/>
          </a:p>
        </p:txBody>
      </p:sp>
      <p:pic>
        <p:nvPicPr>
          <p:cNvPr id="6" name="Content Placeholder 5" descr="A screenshot of a website&#10;&#10;Description automatically generated">
            <a:extLst>
              <a:ext uri="{FF2B5EF4-FFF2-40B4-BE49-F238E27FC236}">
                <a16:creationId xmlns:a16="http://schemas.microsoft.com/office/drawing/2014/main" id="{C783369C-9CD1-5E82-7B5A-223EFEC46CB8}"/>
              </a:ext>
            </a:extLst>
          </p:cNvPr>
          <p:cNvPicPr>
            <a:picLocks noGrp="1" noChangeAspect="1"/>
          </p:cNvPicPr>
          <p:nvPr>
            <p:ph idx="1"/>
          </p:nvPr>
        </p:nvPicPr>
        <p:blipFill>
          <a:blip r:embed="rId2"/>
          <a:stretch>
            <a:fillRect/>
          </a:stretch>
        </p:blipFill>
        <p:spPr>
          <a:xfrm>
            <a:off x="-79371" y="-117299"/>
            <a:ext cx="10599926" cy="7092598"/>
          </a:xfrm>
        </p:spPr>
      </p:pic>
      <p:sp>
        <p:nvSpPr>
          <p:cNvPr id="4" name="Footer Placeholder 3">
            <a:extLst>
              <a:ext uri="{FF2B5EF4-FFF2-40B4-BE49-F238E27FC236}">
                <a16:creationId xmlns:a16="http://schemas.microsoft.com/office/drawing/2014/main" id="{C9FB5173-5036-F2CF-6490-ABFD4FB725C1}"/>
              </a:ext>
            </a:extLst>
          </p:cNvPr>
          <p:cNvSpPr>
            <a:spLocks noGrp="1"/>
          </p:cNvSpPr>
          <p:nvPr>
            <p:ph type="ftr" sz="quarter" idx="11"/>
          </p:nvPr>
        </p:nvSpPr>
        <p:spPr/>
        <p:txBody>
          <a:bodyPr/>
          <a:lstStyle/>
          <a:p>
            <a:pPr>
              <a:defRPr/>
            </a:pPr>
            <a:r>
              <a:rPr lang="en-US"/>
              <a:t>Sw. Evolution</a:t>
            </a:r>
          </a:p>
        </p:txBody>
      </p:sp>
      <p:pic>
        <p:nvPicPr>
          <p:cNvPr id="2050" name="Picture 2" descr="ESA - Career opportunities">
            <a:extLst>
              <a:ext uri="{FF2B5EF4-FFF2-40B4-BE49-F238E27FC236}">
                <a16:creationId xmlns:a16="http://schemas.microsoft.com/office/drawing/2014/main" id="{7B3B9AFD-6A5B-7111-C3DA-A517A5FD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707" y="217753"/>
            <a:ext cx="2067286" cy="206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21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a:extLst>
              <a:ext uri="{FF2B5EF4-FFF2-40B4-BE49-F238E27FC236}">
                <a16:creationId xmlns:a16="http://schemas.microsoft.com/office/drawing/2014/main" id="{6F15E599-BB65-A5CE-B841-452AF48C8C7A}"/>
              </a:ext>
            </a:extLst>
          </p:cNvPr>
          <p:cNvSpPr>
            <a:spLocks noGrp="1" noChangeArrowheads="1"/>
          </p:cNvSpPr>
          <p:nvPr>
            <p:ph type="title" idx="4294967295"/>
          </p:nvPr>
        </p:nvSpPr>
        <p:spPr>
          <a:xfrm>
            <a:off x="628650" y="0"/>
            <a:ext cx="7886700" cy="882127"/>
          </a:xfrm>
        </p:spPr>
        <p:txBody>
          <a:bodyPr/>
          <a:lstStyle/>
          <a:p>
            <a:r>
              <a:rPr lang="en-US" altLang="en-IT" dirty="0"/>
              <a:t>For Example: FOSS Systems!</a:t>
            </a:r>
          </a:p>
        </p:txBody>
      </p:sp>
      <p:sp>
        <p:nvSpPr>
          <p:cNvPr id="973827" name="Rectangle 3">
            <a:extLst>
              <a:ext uri="{FF2B5EF4-FFF2-40B4-BE49-F238E27FC236}">
                <a16:creationId xmlns:a16="http://schemas.microsoft.com/office/drawing/2014/main" id="{CC926FEC-D606-234C-7B44-EBB0CB325EDC}"/>
              </a:ext>
            </a:extLst>
          </p:cNvPr>
          <p:cNvSpPr>
            <a:spLocks noGrp="1" noChangeArrowheads="1"/>
          </p:cNvSpPr>
          <p:nvPr>
            <p:ph type="body" idx="4294967295"/>
          </p:nvPr>
        </p:nvSpPr>
        <p:spPr>
          <a:xfrm>
            <a:off x="483658" y="785625"/>
            <a:ext cx="8176683" cy="6072375"/>
          </a:xfrm>
        </p:spPr>
        <p:txBody>
          <a:bodyPr>
            <a:normAutofit lnSpcReduction="10000"/>
          </a:bodyPr>
          <a:lstStyle/>
          <a:p>
            <a:r>
              <a:rPr lang="en-US" altLang="en-IT" sz="2400" dirty="0"/>
              <a:t>In circa 1988, Pirzada pointed out  the differences between the evolution of the Unix OS and system studied by Lehman</a:t>
            </a:r>
          </a:p>
          <a:p>
            <a:r>
              <a:rPr lang="en-US" altLang="en-IT" sz="2400" dirty="0"/>
              <a:t>Pirzada argued that the differences in academic and industrial s/w development could lead to a differences in the evolutionary pattern.</a:t>
            </a:r>
          </a:p>
          <a:p>
            <a:r>
              <a:rPr lang="en-US" altLang="en-IT" sz="2400" dirty="0"/>
              <a:t>In circa 2000, empirical study of free and open source software (FOSS) evolution was conducted by Godfrey and Tu.</a:t>
            </a:r>
          </a:p>
          <a:p>
            <a:r>
              <a:rPr lang="en-US" altLang="en-IT" sz="2400" dirty="0"/>
              <a:t>They found that the growth trends from 1994-1999 for the evolution of FOSS </a:t>
            </a:r>
            <a:r>
              <a:rPr lang="en-US" altLang="en-IT" sz="2400" dirty="0" err="1"/>
              <a:t>Lunix</a:t>
            </a:r>
            <a:r>
              <a:rPr lang="en-US" altLang="en-IT" sz="2400" dirty="0"/>
              <a:t> OS to be super-linear, that is greater than linear.</a:t>
            </a:r>
          </a:p>
          <a:p>
            <a:r>
              <a:rPr lang="en-US" altLang="en-IT" sz="2400" dirty="0"/>
              <a:t>Robles and his collaborator concluded that Lehman’s laws, 3, 4, and 5 are not fitted to large scale FOSS system such as Linux.</a:t>
            </a:r>
          </a:p>
          <a:p>
            <a:pPr>
              <a:buFontTx/>
              <a:buNone/>
            </a:pPr>
            <a:r>
              <a:rPr lang="en-US" altLang="en-IT" sz="2400" dirty="0"/>
              <a:t>    “</a:t>
            </a:r>
            <a:r>
              <a:rPr lang="en-US" altLang="en-IT" sz="2400" dirty="0">
                <a:solidFill>
                  <a:srgbClr val="0000FF"/>
                </a:solidFill>
              </a:rPr>
              <a:t>FOSS is made available to the general public with either relaxed or non-existent intellectual property restrictions.  The </a:t>
            </a:r>
            <a:r>
              <a:rPr lang="en-US" altLang="en-IT" sz="2400" dirty="0">
                <a:solidFill>
                  <a:schemeClr val="hlink"/>
                </a:solidFill>
              </a:rPr>
              <a:t>free</a:t>
            </a:r>
            <a:r>
              <a:rPr lang="en-US" altLang="en-IT" sz="2400" dirty="0">
                <a:solidFill>
                  <a:srgbClr val="0000FF"/>
                </a:solidFill>
              </a:rPr>
              <a:t> emphasizes the freedom to modify and redistribute under the terms of the original license while </a:t>
            </a:r>
            <a:r>
              <a:rPr lang="en-US" altLang="en-IT" sz="2400" dirty="0">
                <a:solidFill>
                  <a:schemeClr val="hlink"/>
                </a:solidFill>
              </a:rPr>
              <a:t>open</a:t>
            </a:r>
            <a:r>
              <a:rPr lang="en-US" altLang="en-IT" sz="2400" dirty="0">
                <a:solidFill>
                  <a:srgbClr val="0000FF"/>
                </a:solidFill>
              </a:rPr>
              <a:t> emphasizes the accessibility to the source code.”</a:t>
            </a:r>
          </a:p>
        </p:txBody>
      </p:sp>
      <p:sp>
        <p:nvSpPr>
          <p:cNvPr id="2" name="Footer Placeholder 1">
            <a:extLst>
              <a:ext uri="{FF2B5EF4-FFF2-40B4-BE49-F238E27FC236}">
                <a16:creationId xmlns:a16="http://schemas.microsoft.com/office/drawing/2014/main" id="{035D0E81-8BB5-ABE5-A92E-3A47F10E012D}"/>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a:extLst>
              <a:ext uri="{FF2B5EF4-FFF2-40B4-BE49-F238E27FC236}">
                <a16:creationId xmlns:a16="http://schemas.microsoft.com/office/drawing/2014/main" id="{919AFAB0-07A8-32F8-2615-ED077039719A}"/>
              </a:ext>
            </a:extLst>
          </p:cNvPr>
          <p:cNvSpPr>
            <a:spLocks noGrp="1" noChangeArrowheads="1"/>
          </p:cNvSpPr>
          <p:nvPr>
            <p:ph type="title" idx="4294967295"/>
          </p:nvPr>
        </p:nvSpPr>
        <p:spPr>
          <a:xfrm>
            <a:off x="66675" y="-505608"/>
            <a:ext cx="8448675" cy="2196298"/>
          </a:xfrm>
        </p:spPr>
        <p:txBody>
          <a:bodyPr/>
          <a:lstStyle/>
          <a:p>
            <a:r>
              <a:rPr lang="en-US" altLang="en-IT" dirty="0"/>
              <a:t>Software Maintenance</a:t>
            </a:r>
          </a:p>
        </p:txBody>
      </p:sp>
      <p:sp>
        <p:nvSpPr>
          <p:cNvPr id="971779" name="Rectangle 3">
            <a:extLst>
              <a:ext uri="{FF2B5EF4-FFF2-40B4-BE49-F238E27FC236}">
                <a16:creationId xmlns:a16="http://schemas.microsoft.com/office/drawing/2014/main" id="{2FBCECE9-7A92-381C-4903-A77768B14BD3}"/>
              </a:ext>
            </a:extLst>
          </p:cNvPr>
          <p:cNvSpPr>
            <a:spLocks noGrp="1" noChangeArrowheads="1"/>
          </p:cNvSpPr>
          <p:nvPr>
            <p:ph type="body" idx="4294967295"/>
          </p:nvPr>
        </p:nvSpPr>
        <p:spPr>
          <a:xfrm>
            <a:off x="331787" y="1265816"/>
            <a:ext cx="8812213" cy="4811134"/>
          </a:xfrm>
        </p:spPr>
        <p:txBody>
          <a:bodyPr>
            <a:normAutofit fontScale="92500" lnSpcReduction="10000"/>
          </a:bodyPr>
          <a:lstStyle/>
          <a:p>
            <a:r>
              <a:rPr lang="en-US" altLang="en-IT" dirty="0"/>
              <a:t>There will always be defects in the delivered software application because software defect removal and quality control are not perfect.</a:t>
            </a:r>
          </a:p>
          <a:p>
            <a:pPr>
              <a:buFontTx/>
              <a:buNone/>
            </a:pPr>
            <a:endParaRPr lang="en-US" altLang="en-IT" dirty="0"/>
          </a:p>
          <a:p>
            <a:r>
              <a:rPr lang="en-US" altLang="en-IT" dirty="0"/>
              <a:t>Therefore, software maintenance is needed to repair these defects in the released software.</a:t>
            </a:r>
          </a:p>
          <a:p>
            <a:pPr>
              <a:buFontTx/>
              <a:buNone/>
            </a:pPr>
            <a:endParaRPr lang="en-US" altLang="en-IT" dirty="0"/>
          </a:p>
          <a:p>
            <a:r>
              <a:rPr lang="en-US" altLang="en-IT" dirty="0"/>
              <a:t>E. Burton Swanson defined three type of software maintenance: </a:t>
            </a:r>
          </a:p>
          <a:p>
            <a:pPr>
              <a:buFontTx/>
              <a:buNone/>
            </a:pPr>
            <a:r>
              <a:rPr lang="en-US" altLang="en-IT" dirty="0"/>
              <a:t>         </a:t>
            </a:r>
            <a:r>
              <a:rPr lang="en-US" altLang="en-IT" dirty="0">
                <a:solidFill>
                  <a:srgbClr val="0000FF"/>
                </a:solidFill>
              </a:rPr>
              <a:t>Corrective</a:t>
            </a:r>
            <a:r>
              <a:rPr lang="en-US" altLang="en-IT" dirty="0"/>
              <a:t>, </a:t>
            </a:r>
            <a:r>
              <a:rPr lang="en-US" altLang="en-IT" dirty="0">
                <a:solidFill>
                  <a:srgbClr val="0000FF"/>
                </a:solidFill>
              </a:rPr>
              <a:t>Adaptive</a:t>
            </a:r>
            <a:r>
              <a:rPr lang="en-US" altLang="en-IT" dirty="0"/>
              <a:t> &amp; </a:t>
            </a:r>
            <a:r>
              <a:rPr lang="en-US" altLang="en-IT" dirty="0">
                <a:solidFill>
                  <a:srgbClr val="0000FF"/>
                </a:solidFill>
              </a:rPr>
              <a:t>Perfective.</a:t>
            </a:r>
          </a:p>
          <a:p>
            <a:pPr>
              <a:buFontTx/>
              <a:buNone/>
            </a:pPr>
            <a:endParaRPr lang="en-US" altLang="en-IT" dirty="0"/>
          </a:p>
          <a:p>
            <a:r>
              <a:rPr lang="en-US" altLang="en-IT" dirty="0"/>
              <a:t>It is based on the intent of the developer towards the system.</a:t>
            </a:r>
            <a:endParaRPr lang="en-US" altLang="en-IT" sz="2800" dirty="0">
              <a:solidFill>
                <a:srgbClr val="0000FF"/>
              </a:solidFill>
            </a:endParaRPr>
          </a:p>
        </p:txBody>
      </p:sp>
      <p:sp>
        <p:nvSpPr>
          <p:cNvPr id="2" name="Footer Placeholder 1">
            <a:extLst>
              <a:ext uri="{FF2B5EF4-FFF2-40B4-BE49-F238E27FC236}">
                <a16:creationId xmlns:a16="http://schemas.microsoft.com/office/drawing/2014/main" id="{ADEBE80D-6507-56BC-09B4-7370F3B501B3}"/>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a:extLst>
              <a:ext uri="{FF2B5EF4-FFF2-40B4-BE49-F238E27FC236}">
                <a16:creationId xmlns:a16="http://schemas.microsoft.com/office/drawing/2014/main" id="{9E0CD23E-C3B3-447E-C53A-47B0C60F8CCE}"/>
              </a:ext>
            </a:extLst>
          </p:cNvPr>
          <p:cNvSpPr>
            <a:spLocks noGrp="1" noChangeArrowheads="1"/>
          </p:cNvSpPr>
          <p:nvPr>
            <p:ph type="title" idx="4294967295"/>
          </p:nvPr>
        </p:nvSpPr>
        <p:spPr>
          <a:xfrm>
            <a:off x="363538" y="-86060"/>
            <a:ext cx="8151812" cy="1101798"/>
          </a:xfrm>
        </p:spPr>
        <p:txBody>
          <a:bodyPr/>
          <a:lstStyle/>
          <a:p>
            <a:r>
              <a:rPr lang="en-US" altLang="en-IT" dirty="0"/>
              <a:t>Software Maintenance</a:t>
            </a:r>
          </a:p>
        </p:txBody>
      </p:sp>
      <p:sp>
        <p:nvSpPr>
          <p:cNvPr id="975875" name="Rectangle 3">
            <a:extLst>
              <a:ext uri="{FF2B5EF4-FFF2-40B4-BE49-F238E27FC236}">
                <a16:creationId xmlns:a16="http://schemas.microsoft.com/office/drawing/2014/main" id="{B6F7460B-92F4-4098-28E7-B408E14031AD}"/>
              </a:ext>
            </a:extLst>
          </p:cNvPr>
          <p:cNvSpPr>
            <a:spLocks noGrp="1" noChangeArrowheads="1"/>
          </p:cNvSpPr>
          <p:nvPr>
            <p:ph type="body" idx="4294967295"/>
          </p:nvPr>
        </p:nvSpPr>
        <p:spPr>
          <a:xfrm>
            <a:off x="363538" y="1355464"/>
            <a:ext cx="8515350" cy="5026286"/>
          </a:xfrm>
        </p:spPr>
        <p:txBody>
          <a:bodyPr/>
          <a:lstStyle/>
          <a:p>
            <a:r>
              <a:rPr lang="en-US" altLang="en-IT" dirty="0"/>
              <a:t>Swanson definition was later updated in the standard for software engineering –  ISO/IEC 14764.</a:t>
            </a:r>
          </a:p>
          <a:p>
            <a:pPr>
              <a:buFontTx/>
              <a:buNone/>
            </a:pPr>
            <a:endParaRPr lang="en-US" altLang="en-IT" dirty="0"/>
          </a:p>
          <a:p>
            <a:r>
              <a:rPr lang="en-US" altLang="en-IT" dirty="0"/>
              <a:t>Introduced a fourth category called </a:t>
            </a:r>
            <a:r>
              <a:rPr lang="en-US" altLang="en-IT" dirty="0">
                <a:solidFill>
                  <a:schemeClr val="hlink"/>
                </a:solidFill>
              </a:rPr>
              <a:t>preventive </a:t>
            </a:r>
            <a:r>
              <a:rPr lang="en-US" altLang="en-IT" dirty="0">
                <a:solidFill>
                  <a:schemeClr val="bg1"/>
                </a:solidFill>
              </a:rPr>
              <a:t>maintenance.</a:t>
            </a:r>
          </a:p>
          <a:p>
            <a:pPr>
              <a:buFontTx/>
              <a:buNone/>
            </a:pPr>
            <a:endParaRPr lang="en-US" altLang="en-IT" dirty="0"/>
          </a:p>
          <a:p>
            <a:r>
              <a:rPr lang="en-US" altLang="en-IT" dirty="0"/>
              <a:t>Some researchers and developers view </a:t>
            </a:r>
            <a:r>
              <a:rPr lang="en-US" altLang="en-IT" dirty="0">
                <a:solidFill>
                  <a:schemeClr val="accent1"/>
                </a:solidFill>
              </a:rPr>
              <a:t>preventive</a:t>
            </a:r>
            <a:r>
              <a:rPr lang="en-US" altLang="en-IT" dirty="0"/>
              <a:t> </a:t>
            </a:r>
            <a:r>
              <a:rPr lang="en-US" altLang="en-IT" dirty="0">
                <a:solidFill>
                  <a:schemeClr val="bg1"/>
                </a:solidFill>
              </a:rPr>
              <a:t>maintenance</a:t>
            </a:r>
            <a:r>
              <a:rPr lang="en-US" altLang="en-IT" dirty="0"/>
              <a:t> as a subset of </a:t>
            </a:r>
            <a:r>
              <a:rPr lang="en-US" altLang="en-IT" dirty="0">
                <a:solidFill>
                  <a:schemeClr val="accent1"/>
                </a:solidFill>
              </a:rPr>
              <a:t>perfective</a:t>
            </a:r>
            <a:r>
              <a:rPr lang="en-US" altLang="en-IT" dirty="0"/>
              <a:t> maintenance.</a:t>
            </a:r>
          </a:p>
          <a:p>
            <a:endParaRPr lang="en-US" altLang="en-IT" dirty="0"/>
          </a:p>
          <a:p>
            <a:pPr>
              <a:buFontTx/>
              <a:buNone/>
            </a:pPr>
            <a:endParaRPr lang="en-US" altLang="en-IT" dirty="0"/>
          </a:p>
          <a:p>
            <a:endParaRPr lang="en-US" altLang="en-IT" sz="2800" dirty="0">
              <a:solidFill>
                <a:srgbClr val="0000FF"/>
              </a:solidFill>
            </a:endParaRPr>
          </a:p>
        </p:txBody>
      </p:sp>
      <p:sp>
        <p:nvSpPr>
          <p:cNvPr id="2" name="Footer Placeholder 1">
            <a:extLst>
              <a:ext uri="{FF2B5EF4-FFF2-40B4-BE49-F238E27FC236}">
                <a16:creationId xmlns:a16="http://schemas.microsoft.com/office/drawing/2014/main" id="{736D2AA6-DC2B-DDDC-04FE-946F7D0D8060}"/>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2">
            <a:extLst>
              <a:ext uri="{FF2B5EF4-FFF2-40B4-BE49-F238E27FC236}">
                <a16:creationId xmlns:a16="http://schemas.microsoft.com/office/drawing/2014/main" id="{CEBF8D02-7611-51E4-EF91-3E80D7C27597}"/>
              </a:ext>
            </a:extLst>
          </p:cNvPr>
          <p:cNvSpPr>
            <a:spLocks noGrp="1" noChangeArrowheads="1"/>
          </p:cNvSpPr>
          <p:nvPr>
            <p:ph type="title" idx="4294967295"/>
          </p:nvPr>
        </p:nvSpPr>
        <p:spPr>
          <a:xfrm>
            <a:off x="383822" y="0"/>
            <a:ext cx="7502878" cy="778933"/>
          </a:xfrm>
        </p:spPr>
        <p:txBody>
          <a:bodyPr/>
          <a:lstStyle/>
          <a:p>
            <a:r>
              <a:rPr lang="en-US" altLang="en-IT" dirty="0"/>
              <a:t>Software Maintenance</a:t>
            </a:r>
          </a:p>
        </p:txBody>
      </p:sp>
      <p:sp>
        <p:nvSpPr>
          <p:cNvPr id="977923" name="Rectangle 3">
            <a:extLst>
              <a:ext uri="{FF2B5EF4-FFF2-40B4-BE49-F238E27FC236}">
                <a16:creationId xmlns:a16="http://schemas.microsoft.com/office/drawing/2014/main" id="{F8B01134-BB66-D5D0-A0F9-9FD9C9678854}"/>
              </a:ext>
            </a:extLst>
          </p:cNvPr>
          <p:cNvSpPr>
            <a:spLocks noGrp="1" noChangeArrowheads="1"/>
          </p:cNvSpPr>
          <p:nvPr>
            <p:ph type="body" idx="4294967295"/>
          </p:nvPr>
        </p:nvSpPr>
        <p:spPr>
          <a:xfrm>
            <a:off x="383822" y="1420008"/>
            <a:ext cx="8495066" cy="4961741"/>
          </a:xfrm>
        </p:spPr>
        <p:txBody>
          <a:bodyPr>
            <a:normAutofit/>
          </a:bodyPr>
          <a:lstStyle/>
          <a:p>
            <a:pPr marL="0" indent="0">
              <a:buNone/>
            </a:pPr>
            <a:r>
              <a:rPr lang="en-US" altLang="en-IT" sz="2400" dirty="0" err="1"/>
              <a:t>Kitchenham</a:t>
            </a:r>
            <a:r>
              <a:rPr lang="en-US" altLang="en-IT" sz="2400" dirty="0"/>
              <a:t> described maintenance modifications in a hierarchical ways based on the concept of activity:</a:t>
            </a:r>
          </a:p>
          <a:p>
            <a:pPr marL="457200" indent="-457200">
              <a:buFontTx/>
              <a:buNone/>
            </a:pPr>
            <a:endParaRPr lang="en-US" altLang="en-IT" sz="2400" dirty="0"/>
          </a:p>
          <a:p>
            <a:pPr marL="838200" lvl="1" indent="-381000"/>
            <a:r>
              <a:rPr lang="en-US" altLang="en-IT" sz="2000" u="sng" dirty="0"/>
              <a:t>Activities to make corrections: </a:t>
            </a:r>
            <a:r>
              <a:rPr lang="en-US" altLang="en-IT" sz="2000" dirty="0"/>
              <a:t>If there are discrepancies between the expected behavior of a system and the actual behavior, then some activities are performed to eliminate or reduce the discrepancies.</a:t>
            </a:r>
          </a:p>
          <a:p>
            <a:pPr marL="838200" lvl="1" indent="-381000"/>
            <a:endParaRPr lang="en-US" altLang="en-IT" sz="2000" dirty="0"/>
          </a:p>
          <a:p>
            <a:pPr marL="838200" lvl="1" indent="-381000"/>
            <a:r>
              <a:rPr lang="en-US" altLang="en-IT" sz="2000" u="sng" dirty="0"/>
              <a:t>Activities to make enhancements:</a:t>
            </a:r>
            <a:r>
              <a:rPr lang="en-US" altLang="en-IT" sz="2000" dirty="0"/>
              <a:t> Several activities are performed to implement a change to the system, thereby changing the behavior or implementation of the system. </a:t>
            </a:r>
          </a:p>
          <a:p>
            <a:pPr marL="1295400" lvl="2" indent="-381000">
              <a:buFontTx/>
              <a:buNone/>
            </a:pPr>
            <a:r>
              <a:rPr lang="en-US" altLang="en-IT" dirty="0">
                <a:solidFill>
                  <a:schemeClr val="hlink"/>
                </a:solidFill>
              </a:rPr>
              <a:t>This category is subdivided into three types:</a:t>
            </a:r>
          </a:p>
          <a:p>
            <a:pPr marL="1295400" lvl="2" indent="-381000"/>
            <a:r>
              <a:rPr lang="en-US" altLang="en-IT" sz="1800" dirty="0">
                <a:solidFill>
                  <a:schemeClr val="hlink"/>
                </a:solidFill>
              </a:rPr>
              <a:t>enhancements that change existing requirement, </a:t>
            </a:r>
          </a:p>
          <a:p>
            <a:pPr marL="1295400" lvl="2" indent="-381000"/>
            <a:r>
              <a:rPr lang="en-US" altLang="en-IT" sz="1800" dirty="0">
                <a:solidFill>
                  <a:schemeClr val="hlink"/>
                </a:solidFill>
              </a:rPr>
              <a:t>enhancements that add new system requirements, and</a:t>
            </a:r>
          </a:p>
          <a:p>
            <a:pPr marL="1295400" lvl="2" indent="-381000"/>
            <a:r>
              <a:rPr lang="en-US" altLang="en-IT" sz="1800" dirty="0">
                <a:solidFill>
                  <a:schemeClr val="hlink"/>
                </a:solidFill>
              </a:rPr>
              <a:t>enhancements that change the implementation but not the requirements.</a:t>
            </a:r>
          </a:p>
        </p:txBody>
      </p:sp>
      <p:sp>
        <p:nvSpPr>
          <p:cNvPr id="2" name="Footer Placeholder 1">
            <a:extLst>
              <a:ext uri="{FF2B5EF4-FFF2-40B4-BE49-F238E27FC236}">
                <a16:creationId xmlns:a16="http://schemas.microsoft.com/office/drawing/2014/main" id="{F5A5934E-48E2-8A7C-41A7-767466027399}"/>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9" name="Rectangle 3">
            <a:extLst>
              <a:ext uri="{FF2B5EF4-FFF2-40B4-BE49-F238E27FC236}">
                <a16:creationId xmlns:a16="http://schemas.microsoft.com/office/drawing/2014/main" id="{57E45364-0E4E-9020-0662-76120A0724CA}"/>
              </a:ext>
            </a:extLst>
          </p:cNvPr>
          <p:cNvSpPr>
            <a:spLocks noGrp="1" noChangeArrowheads="1"/>
          </p:cNvSpPr>
          <p:nvPr>
            <p:ph type="body" idx="4294967295"/>
          </p:nvPr>
        </p:nvSpPr>
        <p:spPr>
          <a:xfrm>
            <a:off x="66675" y="1376978"/>
            <a:ext cx="8812213" cy="5004771"/>
          </a:xfrm>
        </p:spPr>
        <p:txBody>
          <a:bodyPr/>
          <a:lstStyle/>
          <a:p>
            <a:pPr marL="457200" indent="-457200">
              <a:buFontTx/>
              <a:buNone/>
            </a:pPr>
            <a:r>
              <a:rPr lang="en-US" altLang="en-IT" dirty="0"/>
              <a:t>Chapin et al. expanded the typology of Swanson into an evidence-based classification of </a:t>
            </a:r>
            <a:r>
              <a:rPr lang="en-US" altLang="en-IT" b="1" u="sng" dirty="0">
                <a:solidFill>
                  <a:srgbClr val="0000FF"/>
                </a:solidFill>
              </a:rPr>
              <a:t>12</a:t>
            </a:r>
            <a:r>
              <a:rPr lang="en-US" altLang="en-IT" dirty="0"/>
              <a:t> different types of software maintenance:</a:t>
            </a:r>
            <a:endParaRPr lang="en-US" altLang="en-IT" dirty="0">
              <a:solidFill>
                <a:srgbClr val="0000FF"/>
              </a:solidFill>
            </a:endParaRPr>
          </a:p>
        </p:txBody>
      </p:sp>
      <p:sp>
        <p:nvSpPr>
          <p:cNvPr id="1022980" name="Rectangle 4">
            <a:extLst>
              <a:ext uri="{FF2B5EF4-FFF2-40B4-BE49-F238E27FC236}">
                <a16:creationId xmlns:a16="http://schemas.microsoft.com/office/drawing/2014/main" id="{E8513727-BCFA-6EF5-D8DF-A39E6F4CA35B}"/>
              </a:ext>
            </a:extLst>
          </p:cNvPr>
          <p:cNvSpPr>
            <a:spLocks noChangeArrowheads="1"/>
          </p:cNvSpPr>
          <p:nvPr/>
        </p:nvSpPr>
        <p:spPr bwMode="auto">
          <a:xfrm>
            <a:off x="4376738" y="2951502"/>
            <a:ext cx="29019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lnSpc>
                <a:spcPct val="90000"/>
              </a:lnSpc>
              <a:defRPr sz="2800" b="1">
                <a:solidFill>
                  <a:srgbClr val="000000"/>
                </a:solidFill>
                <a:latin typeface="Times New Roman" panose="02020603050405020304" pitchFamily="18" charset="0"/>
              </a:defRPr>
            </a:lvl1pPr>
            <a:lvl2pPr algn="ctr">
              <a:lnSpc>
                <a:spcPct val="90000"/>
              </a:lnSpc>
              <a:defRPr sz="2800" b="1">
                <a:solidFill>
                  <a:srgbClr val="000000"/>
                </a:solidFill>
                <a:latin typeface="Times New Roman" panose="02020603050405020304" pitchFamily="18" charset="0"/>
              </a:defRPr>
            </a:lvl2pPr>
            <a:lvl3pPr algn="ctr">
              <a:lnSpc>
                <a:spcPct val="90000"/>
              </a:lnSpc>
              <a:defRPr sz="2800" b="1">
                <a:solidFill>
                  <a:srgbClr val="000000"/>
                </a:solidFill>
                <a:latin typeface="Times New Roman" panose="02020603050405020304" pitchFamily="18" charset="0"/>
              </a:defRPr>
            </a:lvl3pPr>
            <a:lvl4pPr algn="ctr">
              <a:lnSpc>
                <a:spcPct val="90000"/>
              </a:lnSpc>
              <a:defRPr sz="2800" b="1">
                <a:solidFill>
                  <a:srgbClr val="000000"/>
                </a:solidFill>
                <a:latin typeface="Times New Roman" panose="02020603050405020304" pitchFamily="18" charset="0"/>
              </a:defRPr>
            </a:lvl4pPr>
            <a:lvl5pPr algn="ctr">
              <a:lnSpc>
                <a:spcPct val="90000"/>
              </a:lnSpc>
              <a:defRPr sz="2800" b="1">
                <a:solidFill>
                  <a:srgbClr val="000000"/>
                </a:solidFill>
                <a:latin typeface="Times New Roman" panose="02020603050405020304" pitchFamily="18" charset="0"/>
              </a:defRPr>
            </a:lvl5pPr>
            <a:lvl6pPr marL="4572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6pPr>
            <a:lvl7pPr marL="9144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7pPr>
            <a:lvl8pPr marL="13716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8pPr>
            <a:lvl9pPr marL="18288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9pPr>
          </a:lstStyle>
          <a:p>
            <a:pPr algn="l"/>
            <a:endParaRPr lang="en-IT" altLang="en-IT"/>
          </a:p>
        </p:txBody>
      </p:sp>
      <p:sp>
        <p:nvSpPr>
          <p:cNvPr id="1022981" name="Text Box 5">
            <a:extLst>
              <a:ext uri="{FF2B5EF4-FFF2-40B4-BE49-F238E27FC236}">
                <a16:creationId xmlns:a16="http://schemas.microsoft.com/office/drawing/2014/main" id="{935ECD74-04FB-208C-67E7-930748FB3D64}"/>
              </a:ext>
            </a:extLst>
          </p:cNvPr>
          <p:cNvSpPr txBox="1">
            <a:spLocks noChangeArrowheads="1"/>
          </p:cNvSpPr>
          <p:nvPr/>
        </p:nvSpPr>
        <p:spPr bwMode="auto">
          <a:xfrm>
            <a:off x="2565400" y="2708614"/>
            <a:ext cx="1857375"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IT" b="0">
                <a:solidFill>
                  <a:srgbClr val="0000FF"/>
                </a:solidFill>
              </a:rPr>
              <a:t> Consultive</a:t>
            </a:r>
          </a:p>
          <a:p>
            <a:pPr>
              <a:spcBef>
                <a:spcPct val="50000"/>
              </a:spcBef>
              <a:buFontTx/>
              <a:buChar char="•"/>
            </a:pPr>
            <a:r>
              <a:rPr lang="en-US" altLang="en-IT" b="0">
                <a:solidFill>
                  <a:srgbClr val="0000FF"/>
                </a:solidFill>
              </a:rPr>
              <a:t> Reformative</a:t>
            </a:r>
          </a:p>
          <a:p>
            <a:pPr>
              <a:spcBef>
                <a:spcPct val="50000"/>
              </a:spcBef>
              <a:buFontTx/>
              <a:buChar char="•"/>
            </a:pPr>
            <a:r>
              <a:rPr lang="en-US" altLang="en-IT" b="0">
                <a:solidFill>
                  <a:srgbClr val="0000FF"/>
                </a:solidFill>
              </a:rPr>
              <a:t> Groomative</a:t>
            </a:r>
          </a:p>
          <a:p>
            <a:pPr>
              <a:spcBef>
                <a:spcPct val="50000"/>
              </a:spcBef>
              <a:buFontTx/>
              <a:buChar char="•"/>
            </a:pPr>
            <a:r>
              <a:rPr lang="en-US" altLang="en-IT" b="0">
                <a:solidFill>
                  <a:srgbClr val="0000FF"/>
                </a:solidFill>
              </a:rPr>
              <a:t> Performance</a:t>
            </a:r>
          </a:p>
          <a:p>
            <a:pPr>
              <a:spcBef>
                <a:spcPct val="50000"/>
              </a:spcBef>
              <a:buFontTx/>
              <a:buChar char="•"/>
            </a:pPr>
            <a:r>
              <a:rPr lang="en-US" altLang="en-IT" b="0">
                <a:solidFill>
                  <a:srgbClr val="0000FF"/>
                </a:solidFill>
              </a:rPr>
              <a:t> Reductive</a:t>
            </a:r>
          </a:p>
          <a:p>
            <a:pPr>
              <a:spcBef>
                <a:spcPct val="50000"/>
              </a:spcBef>
              <a:buFontTx/>
              <a:buChar char="•"/>
            </a:pPr>
            <a:r>
              <a:rPr lang="en-US" altLang="en-IT" b="0">
                <a:solidFill>
                  <a:srgbClr val="0000FF"/>
                </a:solidFill>
              </a:rPr>
              <a:t> Enhancive</a:t>
            </a:r>
          </a:p>
        </p:txBody>
      </p:sp>
      <p:sp>
        <p:nvSpPr>
          <p:cNvPr id="1022982" name="Text Box 6">
            <a:extLst>
              <a:ext uri="{FF2B5EF4-FFF2-40B4-BE49-F238E27FC236}">
                <a16:creationId xmlns:a16="http://schemas.microsoft.com/office/drawing/2014/main" id="{6585412E-CE68-B3AE-2ECB-D326180A0E36}"/>
              </a:ext>
            </a:extLst>
          </p:cNvPr>
          <p:cNvSpPr txBox="1">
            <a:spLocks noChangeArrowheads="1"/>
          </p:cNvSpPr>
          <p:nvPr/>
        </p:nvSpPr>
        <p:spPr bwMode="auto">
          <a:xfrm>
            <a:off x="650875" y="2708614"/>
            <a:ext cx="1857375"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IT" b="0">
                <a:solidFill>
                  <a:schemeClr val="bg2"/>
                </a:solidFill>
              </a:rPr>
              <a:t> </a:t>
            </a:r>
            <a:r>
              <a:rPr lang="en-US" altLang="en-IT" b="0">
                <a:solidFill>
                  <a:srgbClr val="0000FF"/>
                </a:solidFill>
              </a:rPr>
              <a:t>Training</a:t>
            </a:r>
          </a:p>
          <a:p>
            <a:pPr>
              <a:spcBef>
                <a:spcPct val="50000"/>
              </a:spcBef>
              <a:buFontTx/>
              <a:buChar char="•"/>
            </a:pPr>
            <a:r>
              <a:rPr lang="en-US" altLang="en-IT" b="0">
                <a:solidFill>
                  <a:srgbClr val="0000FF"/>
                </a:solidFill>
              </a:rPr>
              <a:t> Evaluate</a:t>
            </a:r>
          </a:p>
          <a:p>
            <a:pPr>
              <a:spcBef>
                <a:spcPct val="50000"/>
              </a:spcBef>
              <a:buFontTx/>
              <a:buChar char="•"/>
            </a:pPr>
            <a:r>
              <a:rPr lang="en-US" altLang="en-IT" b="0">
                <a:solidFill>
                  <a:srgbClr val="0000FF"/>
                </a:solidFill>
              </a:rPr>
              <a:t> Updative</a:t>
            </a:r>
          </a:p>
          <a:p>
            <a:pPr>
              <a:spcBef>
                <a:spcPct val="50000"/>
              </a:spcBef>
              <a:buFontTx/>
              <a:buChar char="•"/>
            </a:pPr>
            <a:r>
              <a:rPr lang="en-US" altLang="en-IT" b="0">
                <a:solidFill>
                  <a:srgbClr val="0000FF"/>
                </a:solidFill>
              </a:rPr>
              <a:t> Preventive</a:t>
            </a:r>
          </a:p>
          <a:p>
            <a:pPr>
              <a:spcBef>
                <a:spcPct val="50000"/>
              </a:spcBef>
              <a:buFontTx/>
              <a:buChar char="•"/>
            </a:pPr>
            <a:r>
              <a:rPr lang="en-US" altLang="en-IT" b="0">
                <a:solidFill>
                  <a:srgbClr val="0000FF"/>
                </a:solidFill>
              </a:rPr>
              <a:t> Adaptive</a:t>
            </a:r>
          </a:p>
          <a:p>
            <a:pPr>
              <a:spcBef>
                <a:spcPct val="50000"/>
              </a:spcBef>
              <a:buFontTx/>
              <a:buChar char="•"/>
            </a:pPr>
            <a:r>
              <a:rPr lang="en-US" altLang="en-IT" b="0">
                <a:solidFill>
                  <a:srgbClr val="0000FF"/>
                </a:solidFill>
              </a:rPr>
              <a:t> Corrective</a:t>
            </a:r>
          </a:p>
        </p:txBody>
      </p:sp>
      <p:sp>
        <p:nvSpPr>
          <p:cNvPr id="2" name="Footer Placeholder 1">
            <a:extLst>
              <a:ext uri="{FF2B5EF4-FFF2-40B4-BE49-F238E27FC236}">
                <a16:creationId xmlns:a16="http://schemas.microsoft.com/office/drawing/2014/main" id="{DDF06519-09F0-554C-2057-51F425F772C7}"/>
              </a:ext>
            </a:extLst>
          </p:cNvPr>
          <p:cNvSpPr>
            <a:spLocks noGrp="1"/>
          </p:cNvSpPr>
          <p:nvPr>
            <p:ph type="ftr" sz="quarter" idx="11"/>
          </p:nvPr>
        </p:nvSpPr>
        <p:spPr/>
        <p:txBody>
          <a:bodyPr/>
          <a:lstStyle/>
          <a:p>
            <a:pPr>
              <a:defRPr/>
            </a:pPr>
            <a:r>
              <a:rPr lang="en-US"/>
              <a:t>Sw. Evolution</a:t>
            </a:r>
          </a:p>
        </p:txBody>
      </p:sp>
      <p:sp>
        <p:nvSpPr>
          <p:cNvPr id="4" name="Rectangle 2">
            <a:extLst>
              <a:ext uri="{FF2B5EF4-FFF2-40B4-BE49-F238E27FC236}">
                <a16:creationId xmlns:a16="http://schemas.microsoft.com/office/drawing/2014/main" id="{3E3A7103-F09D-600E-6628-E057A62A298A}"/>
              </a:ext>
            </a:extLst>
          </p:cNvPr>
          <p:cNvSpPr txBox="1">
            <a:spLocks noChangeArrowheads="1"/>
          </p:cNvSpPr>
          <p:nvPr/>
        </p:nvSpPr>
        <p:spPr>
          <a:xfrm>
            <a:off x="383822" y="0"/>
            <a:ext cx="7502878" cy="7789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a:t>Software Maintenance</a:t>
            </a:r>
            <a:endParaRPr lang="en-US" altLang="en-IT"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Rectangle 2">
            <a:extLst>
              <a:ext uri="{FF2B5EF4-FFF2-40B4-BE49-F238E27FC236}">
                <a16:creationId xmlns:a16="http://schemas.microsoft.com/office/drawing/2014/main" id="{0A862C9A-F087-60A4-B233-BC8C87140FCF}"/>
              </a:ext>
            </a:extLst>
          </p:cNvPr>
          <p:cNvSpPr>
            <a:spLocks noGrp="1" noChangeArrowheads="1"/>
          </p:cNvSpPr>
          <p:nvPr>
            <p:ph type="title" idx="4294967295"/>
          </p:nvPr>
        </p:nvSpPr>
        <p:spPr>
          <a:xfrm>
            <a:off x="505609" y="225912"/>
            <a:ext cx="8009741" cy="434488"/>
          </a:xfrm>
        </p:spPr>
        <p:txBody>
          <a:bodyPr>
            <a:normAutofit fontScale="90000"/>
          </a:bodyPr>
          <a:lstStyle/>
          <a:p>
            <a:r>
              <a:rPr lang="en-US" altLang="en-IT" dirty="0"/>
              <a:t>Software Maintenance: COTS</a:t>
            </a:r>
          </a:p>
        </p:txBody>
      </p:sp>
      <p:sp>
        <p:nvSpPr>
          <p:cNvPr id="1025027" name="Rectangle 3">
            <a:extLst>
              <a:ext uri="{FF2B5EF4-FFF2-40B4-BE49-F238E27FC236}">
                <a16:creationId xmlns:a16="http://schemas.microsoft.com/office/drawing/2014/main" id="{752E99C6-6335-C806-1267-096C0E2579E8}"/>
              </a:ext>
            </a:extLst>
          </p:cNvPr>
          <p:cNvSpPr>
            <a:spLocks noGrp="1" noChangeArrowheads="1"/>
          </p:cNvSpPr>
          <p:nvPr>
            <p:ph type="body" idx="4294967295"/>
          </p:nvPr>
        </p:nvSpPr>
        <p:spPr>
          <a:xfrm>
            <a:off x="66675" y="1376978"/>
            <a:ext cx="8812213" cy="5004771"/>
          </a:xfrm>
        </p:spPr>
        <p:txBody>
          <a:bodyPr/>
          <a:lstStyle/>
          <a:p>
            <a:pPr marL="457200" indent="-457200">
              <a:buFontTx/>
              <a:buNone/>
            </a:pPr>
            <a:r>
              <a:rPr lang="en-US" altLang="en-IT" dirty="0"/>
              <a:t>The major differences between component-based software systems (CBS) and custom-built software systems:</a:t>
            </a:r>
          </a:p>
          <a:p>
            <a:pPr marL="457200" indent="-457200">
              <a:buFontTx/>
              <a:buNone/>
            </a:pPr>
            <a:endParaRPr lang="en-US" altLang="en-IT" dirty="0"/>
          </a:p>
          <a:p>
            <a:pPr marL="1295400" lvl="2" indent="-381000"/>
            <a:r>
              <a:rPr lang="en-US" altLang="en-IT" dirty="0">
                <a:solidFill>
                  <a:srgbClr val="0000FF"/>
                </a:solidFill>
              </a:rPr>
              <a:t>Skills of system maintenance teams.</a:t>
            </a:r>
          </a:p>
          <a:p>
            <a:pPr marL="1295400" lvl="2" indent="-381000"/>
            <a:r>
              <a:rPr lang="en-US" altLang="en-IT" dirty="0">
                <a:solidFill>
                  <a:srgbClr val="0000FF"/>
                </a:solidFill>
              </a:rPr>
              <a:t>Infrastructure and organization.</a:t>
            </a:r>
          </a:p>
          <a:p>
            <a:pPr marL="1295400" lvl="2" indent="-381000"/>
            <a:r>
              <a:rPr lang="en-US" altLang="en-IT" dirty="0">
                <a:solidFill>
                  <a:srgbClr val="0000FF"/>
                </a:solidFill>
              </a:rPr>
              <a:t>COTS maintenance cost.</a:t>
            </a:r>
          </a:p>
          <a:p>
            <a:pPr marL="1295400" lvl="2" indent="-381000"/>
            <a:r>
              <a:rPr lang="en-US" altLang="en-IT" dirty="0">
                <a:solidFill>
                  <a:srgbClr val="0000FF"/>
                </a:solidFill>
              </a:rPr>
              <a:t>Larger user community.</a:t>
            </a:r>
          </a:p>
          <a:p>
            <a:pPr marL="1295400" lvl="2" indent="-381000"/>
            <a:r>
              <a:rPr lang="en-US" altLang="en-IT" dirty="0">
                <a:solidFill>
                  <a:srgbClr val="0000FF"/>
                </a:solidFill>
              </a:rPr>
              <a:t>Modernization.</a:t>
            </a:r>
          </a:p>
          <a:p>
            <a:pPr marL="1295400" lvl="2" indent="-381000"/>
            <a:r>
              <a:rPr lang="en-US" altLang="en-IT" dirty="0">
                <a:solidFill>
                  <a:srgbClr val="0000FF"/>
                </a:solidFill>
              </a:rPr>
              <a:t>Split maintenance function.</a:t>
            </a:r>
          </a:p>
          <a:p>
            <a:pPr marL="1295400" lvl="2" indent="-381000"/>
            <a:r>
              <a:rPr lang="en-US" altLang="en-IT" dirty="0">
                <a:solidFill>
                  <a:srgbClr val="0000FF"/>
                </a:solidFill>
              </a:rPr>
              <a:t>More complex planning.</a:t>
            </a:r>
          </a:p>
          <a:p>
            <a:pPr marL="457200" indent="-457200">
              <a:buFontTx/>
              <a:buNone/>
            </a:pPr>
            <a:endParaRPr lang="en-US" altLang="en-IT" dirty="0"/>
          </a:p>
          <a:p>
            <a:pPr marL="457200" indent="-457200"/>
            <a:endParaRPr lang="en-US" altLang="en-IT" dirty="0">
              <a:solidFill>
                <a:srgbClr val="0000FF"/>
              </a:solidFill>
            </a:endParaRPr>
          </a:p>
        </p:txBody>
      </p:sp>
      <p:sp>
        <p:nvSpPr>
          <p:cNvPr id="1025028" name="Rectangle 4">
            <a:extLst>
              <a:ext uri="{FF2B5EF4-FFF2-40B4-BE49-F238E27FC236}">
                <a16:creationId xmlns:a16="http://schemas.microsoft.com/office/drawing/2014/main" id="{DE8FC29D-F988-7E12-7E9A-184CBD49EFBD}"/>
              </a:ext>
            </a:extLst>
          </p:cNvPr>
          <p:cNvSpPr>
            <a:spLocks noChangeArrowheads="1"/>
          </p:cNvSpPr>
          <p:nvPr/>
        </p:nvSpPr>
        <p:spPr bwMode="auto">
          <a:xfrm>
            <a:off x="4376738" y="1951038"/>
            <a:ext cx="29019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lgn="ctr">
              <a:lnSpc>
                <a:spcPct val="90000"/>
              </a:lnSpc>
              <a:defRPr sz="2800" b="1">
                <a:solidFill>
                  <a:srgbClr val="000000"/>
                </a:solidFill>
                <a:latin typeface="Times New Roman" panose="02020603050405020304" pitchFamily="18" charset="0"/>
              </a:defRPr>
            </a:lvl1pPr>
            <a:lvl2pPr algn="ctr">
              <a:lnSpc>
                <a:spcPct val="90000"/>
              </a:lnSpc>
              <a:defRPr sz="2800" b="1">
                <a:solidFill>
                  <a:srgbClr val="000000"/>
                </a:solidFill>
                <a:latin typeface="Times New Roman" panose="02020603050405020304" pitchFamily="18" charset="0"/>
              </a:defRPr>
            </a:lvl2pPr>
            <a:lvl3pPr algn="ctr">
              <a:lnSpc>
                <a:spcPct val="90000"/>
              </a:lnSpc>
              <a:defRPr sz="2800" b="1">
                <a:solidFill>
                  <a:srgbClr val="000000"/>
                </a:solidFill>
                <a:latin typeface="Times New Roman" panose="02020603050405020304" pitchFamily="18" charset="0"/>
              </a:defRPr>
            </a:lvl3pPr>
            <a:lvl4pPr algn="ctr">
              <a:lnSpc>
                <a:spcPct val="90000"/>
              </a:lnSpc>
              <a:defRPr sz="2800" b="1">
                <a:solidFill>
                  <a:srgbClr val="000000"/>
                </a:solidFill>
                <a:latin typeface="Times New Roman" panose="02020603050405020304" pitchFamily="18" charset="0"/>
              </a:defRPr>
            </a:lvl4pPr>
            <a:lvl5pPr algn="ctr">
              <a:lnSpc>
                <a:spcPct val="90000"/>
              </a:lnSpc>
              <a:defRPr sz="2800" b="1">
                <a:solidFill>
                  <a:srgbClr val="000000"/>
                </a:solidFill>
                <a:latin typeface="Times New Roman" panose="02020603050405020304" pitchFamily="18" charset="0"/>
              </a:defRPr>
            </a:lvl5pPr>
            <a:lvl6pPr marL="4572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6pPr>
            <a:lvl7pPr marL="9144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7pPr>
            <a:lvl8pPr marL="13716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8pPr>
            <a:lvl9pPr marL="1828800" algn="ctr" eaLnBrk="0" fontAlgn="base" hangingPunct="0">
              <a:lnSpc>
                <a:spcPct val="90000"/>
              </a:lnSpc>
              <a:spcBef>
                <a:spcPct val="0"/>
              </a:spcBef>
              <a:spcAft>
                <a:spcPct val="0"/>
              </a:spcAft>
              <a:defRPr sz="2800" b="1">
                <a:solidFill>
                  <a:srgbClr val="000000"/>
                </a:solidFill>
                <a:latin typeface="Times New Roman" panose="02020603050405020304" pitchFamily="18" charset="0"/>
              </a:defRPr>
            </a:lvl9pPr>
          </a:lstStyle>
          <a:p>
            <a:pPr algn="l"/>
            <a:endParaRPr lang="en-IT" altLang="en-IT"/>
          </a:p>
        </p:txBody>
      </p:sp>
      <p:sp>
        <p:nvSpPr>
          <p:cNvPr id="2" name="Footer Placeholder 1">
            <a:extLst>
              <a:ext uri="{FF2B5EF4-FFF2-40B4-BE49-F238E27FC236}">
                <a16:creationId xmlns:a16="http://schemas.microsoft.com/office/drawing/2014/main" id="{F91EC3FD-A04F-C3AE-E3DD-036114D11472}"/>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a:extLst>
              <a:ext uri="{FF2B5EF4-FFF2-40B4-BE49-F238E27FC236}">
                <a16:creationId xmlns:a16="http://schemas.microsoft.com/office/drawing/2014/main" id="{3DFBAF51-1ADE-DC10-BC3B-176BF031BB8C}"/>
              </a:ext>
            </a:extLst>
          </p:cNvPr>
          <p:cNvSpPr>
            <a:spLocks noGrp="1" noChangeArrowheads="1"/>
          </p:cNvSpPr>
          <p:nvPr>
            <p:ph type="title" idx="4294967295"/>
          </p:nvPr>
        </p:nvSpPr>
        <p:spPr>
          <a:xfrm>
            <a:off x="265112" y="136524"/>
            <a:ext cx="8250238" cy="1554165"/>
          </a:xfrm>
        </p:spPr>
        <p:txBody>
          <a:bodyPr/>
          <a:lstStyle/>
          <a:p>
            <a:r>
              <a:rPr lang="en-US" altLang="en-IT" dirty="0"/>
              <a:t>Software Evolution Models and Processes</a:t>
            </a:r>
          </a:p>
        </p:txBody>
      </p:sp>
      <p:sp>
        <p:nvSpPr>
          <p:cNvPr id="979971" name="Rectangle 3">
            <a:extLst>
              <a:ext uri="{FF2B5EF4-FFF2-40B4-BE49-F238E27FC236}">
                <a16:creationId xmlns:a16="http://schemas.microsoft.com/office/drawing/2014/main" id="{F5455C00-4E0E-99C6-9B6E-2F436E6610D4}"/>
              </a:ext>
            </a:extLst>
          </p:cNvPr>
          <p:cNvSpPr>
            <a:spLocks noGrp="1" noChangeArrowheads="1"/>
          </p:cNvSpPr>
          <p:nvPr>
            <p:ph type="body" idx="4294967295"/>
          </p:nvPr>
        </p:nvSpPr>
        <p:spPr>
          <a:xfrm>
            <a:off x="66675" y="1690688"/>
            <a:ext cx="8812213" cy="4691061"/>
          </a:xfrm>
        </p:spPr>
        <p:txBody>
          <a:bodyPr/>
          <a:lstStyle/>
          <a:p>
            <a:r>
              <a:rPr lang="en-US" altLang="en-IT" sz="2800" dirty="0"/>
              <a:t>Software maintenance have its own software maintenance life cycle (SMLC) model.</a:t>
            </a:r>
          </a:p>
          <a:p>
            <a:pPr>
              <a:buFontTx/>
              <a:buNone/>
            </a:pPr>
            <a:endParaRPr lang="en-US" altLang="en-IT" sz="2800" dirty="0"/>
          </a:p>
          <a:p>
            <a:r>
              <a:rPr lang="en-US" altLang="en-IT" sz="2800" dirty="0"/>
              <a:t>Three popular SMLC models (examples):</a:t>
            </a:r>
            <a:endParaRPr lang="en-US" altLang="en-IT" sz="2800" dirty="0">
              <a:solidFill>
                <a:srgbClr val="0000FF"/>
              </a:solidFill>
            </a:endParaRPr>
          </a:p>
          <a:p>
            <a:pPr lvl="2"/>
            <a:r>
              <a:rPr lang="en-US" altLang="en-IT" sz="2400" dirty="0">
                <a:solidFill>
                  <a:schemeClr val="hlink"/>
                </a:solidFill>
              </a:rPr>
              <a:t>Staged model of maintenance and evolution.</a:t>
            </a:r>
          </a:p>
          <a:p>
            <a:pPr lvl="2"/>
            <a:r>
              <a:rPr lang="en-US" altLang="en-IT" sz="2400" dirty="0">
                <a:solidFill>
                  <a:schemeClr val="hlink"/>
                </a:solidFill>
              </a:rPr>
              <a:t>Iterative models. </a:t>
            </a:r>
          </a:p>
          <a:p>
            <a:pPr lvl="2"/>
            <a:r>
              <a:rPr lang="en-US" altLang="en-IT" sz="2400" dirty="0">
                <a:solidFill>
                  <a:schemeClr val="hlink"/>
                </a:solidFill>
              </a:rPr>
              <a:t>Change mini-cycle models.</a:t>
            </a:r>
          </a:p>
        </p:txBody>
      </p:sp>
      <p:sp>
        <p:nvSpPr>
          <p:cNvPr id="2" name="Footer Placeholder 1">
            <a:extLst>
              <a:ext uri="{FF2B5EF4-FFF2-40B4-BE49-F238E27FC236}">
                <a16:creationId xmlns:a16="http://schemas.microsoft.com/office/drawing/2014/main" id="{8E6DB629-200E-CF1D-D2D7-F04990DF6144}"/>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Staged Model for the Software Life Cycle">
            <a:extLst>
              <a:ext uri="{FF2B5EF4-FFF2-40B4-BE49-F238E27FC236}">
                <a16:creationId xmlns:a16="http://schemas.microsoft.com/office/drawing/2014/main" id="{52B5FE72-48CF-9F03-9892-FCA127367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0"/>
            <a:ext cx="6056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783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4A47-0896-EB35-EBC6-5904B0C7AE1C}"/>
              </a:ext>
            </a:extLst>
          </p:cNvPr>
          <p:cNvSpPr>
            <a:spLocks noGrp="1"/>
          </p:cNvSpPr>
          <p:nvPr>
            <p:ph type="title"/>
          </p:nvPr>
        </p:nvSpPr>
        <p:spPr/>
        <p:txBody>
          <a:bodyPr/>
          <a:lstStyle/>
          <a:p>
            <a:endParaRPr lang="en-IT"/>
          </a:p>
        </p:txBody>
      </p:sp>
      <p:sp>
        <p:nvSpPr>
          <p:cNvPr id="3" name="Vertical Text Placeholder 2">
            <a:extLst>
              <a:ext uri="{FF2B5EF4-FFF2-40B4-BE49-F238E27FC236}">
                <a16:creationId xmlns:a16="http://schemas.microsoft.com/office/drawing/2014/main" id="{DA5D7224-3068-669E-DA1F-2844D91DE440}"/>
              </a:ext>
            </a:extLst>
          </p:cNvPr>
          <p:cNvSpPr>
            <a:spLocks noGrp="1"/>
          </p:cNvSpPr>
          <p:nvPr>
            <p:ph type="body" orient="vert" idx="1"/>
          </p:nvPr>
        </p:nvSpPr>
        <p:spPr/>
        <p:txBody>
          <a:bodyPr/>
          <a:lstStyle/>
          <a:p>
            <a:endParaRPr lang="en-IT"/>
          </a:p>
        </p:txBody>
      </p:sp>
      <p:sp>
        <p:nvSpPr>
          <p:cNvPr id="4" name="Footer Placeholder 3">
            <a:extLst>
              <a:ext uri="{FF2B5EF4-FFF2-40B4-BE49-F238E27FC236}">
                <a16:creationId xmlns:a16="http://schemas.microsoft.com/office/drawing/2014/main" id="{859B7DF8-A88B-08BE-79F2-4E2F289D99F4}"/>
              </a:ext>
            </a:extLst>
          </p:cNvPr>
          <p:cNvSpPr>
            <a:spLocks noGrp="1"/>
          </p:cNvSpPr>
          <p:nvPr>
            <p:ph type="ftr" sz="quarter" idx="11"/>
          </p:nvPr>
        </p:nvSpPr>
        <p:spPr/>
        <p:txBody>
          <a:bodyPr/>
          <a:lstStyle/>
          <a:p>
            <a:pPr>
              <a:defRPr/>
            </a:pPr>
            <a:r>
              <a:rPr lang="en-US"/>
              <a:t>Sw. Evolution</a:t>
            </a:r>
          </a:p>
        </p:txBody>
      </p:sp>
      <p:pic>
        <p:nvPicPr>
          <p:cNvPr id="6" name="Picture 5" descr="A diagram of a change process&#10;&#10;Description automatically generated">
            <a:extLst>
              <a:ext uri="{FF2B5EF4-FFF2-40B4-BE49-F238E27FC236}">
                <a16:creationId xmlns:a16="http://schemas.microsoft.com/office/drawing/2014/main" id="{0CF234C9-0ABA-B42E-8BFE-31F983D08EE3}"/>
              </a:ext>
            </a:extLst>
          </p:cNvPr>
          <p:cNvPicPr>
            <a:picLocks noChangeAspect="1"/>
          </p:cNvPicPr>
          <p:nvPr/>
        </p:nvPicPr>
        <p:blipFill>
          <a:blip r:embed="rId2"/>
          <a:stretch>
            <a:fillRect/>
          </a:stretch>
        </p:blipFill>
        <p:spPr>
          <a:xfrm>
            <a:off x="1401938" y="324297"/>
            <a:ext cx="6500283" cy="6533703"/>
          </a:xfrm>
          <a:prstGeom prst="rect">
            <a:avLst/>
          </a:prstGeom>
        </p:spPr>
      </p:pic>
      <p:sp>
        <p:nvSpPr>
          <p:cNvPr id="7" name="Rectangle 6">
            <a:extLst>
              <a:ext uri="{FF2B5EF4-FFF2-40B4-BE49-F238E27FC236}">
                <a16:creationId xmlns:a16="http://schemas.microsoft.com/office/drawing/2014/main" id="{D11D3155-C4D3-B74F-F58A-72E941C27918}"/>
              </a:ext>
            </a:extLst>
          </p:cNvPr>
          <p:cNvSpPr/>
          <p:nvPr/>
        </p:nvSpPr>
        <p:spPr>
          <a:xfrm>
            <a:off x="7157156" y="79022"/>
            <a:ext cx="948266" cy="7789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050242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a:extLst>
              <a:ext uri="{FF2B5EF4-FFF2-40B4-BE49-F238E27FC236}">
                <a16:creationId xmlns:a16="http://schemas.microsoft.com/office/drawing/2014/main" id="{012B8D84-C512-F80D-FFC6-2F15390ACA4E}"/>
              </a:ext>
            </a:extLst>
          </p:cNvPr>
          <p:cNvSpPr>
            <a:spLocks noGrp="1" noChangeArrowheads="1"/>
          </p:cNvSpPr>
          <p:nvPr>
            <p:ph type="title" idx="4294967295"/>
          </p:nvPr>
        </p:nvSpPr>
        <p:spPr>
          <a:xfrm>
            <a:off x="0" y="106942"/>
            <a:ext cx="9144000" cy="293686"/>
          </a:xfrm>
        </p:spPr>
        <p:txBody>
          <a:bodyPr>
            <a:normAutofit fontScale="90000"/>
          </a:bodyPr>
          <a:lstStyle/>
          <a:p>
            <a:r>
              <a:rPr lang="en-US" altLang="en-IT" dirty="0"/>
              <a:t>Software Evolution Models and Processes</a:t>
            </a:r>
          </a:p>
        </p:txBody>
      </p:sp>
      <p:sp>
        <p:nvSpPr>
          <p:cNvPr id="986116" name="Rectangle 4">
            <a:extLst>
              <a:ext uri="{FF2B5EF4-FFF2-40B4-BE49-F238E27FC236}">
                <a16:creationId xmlns:a16="http://schemas.microsoft.com/office/drawing/2014/main" id="{ABDC8A6A-A35F-25F4-E6A0-A574DF063785}"/>
              </a:ext>
            </a:extLst>
          </p:cNvPr>
          <p:cNvSpPr>
            <a:spLocks noGrp="1" noChangeArrowheads="1"/>
          </p:cNvSpPr>
          <p:nvPr>
            <p:ph type="body" idx="4294967295"/>
          </p:nvPr>
        </p:nvSpPr>
        <p:spPr>
          <a:xfrm>
            <a:off x="66675" y="660400"/>
            <a:ext cx="8812213" cy="5694363"/>
          </a:xfrm>
          <a:noFill/>
        </p:spPr>
        <p:txBody>
          <a:bodyPr>
            <a:normAutofit fontScale="85000" lnSpcReduction="10000"/>
          </a:bodyPr>
          <a:lstStyle/>
          <a:p>
            <a:pPr>
              <a:buFontTx/>
              <a:buNone/>
            </a:pPr>
            <a:r>
              <a:rPr lang="en-US" altLang="en-IT" b="1" u="sng" dirty="0">
                <a:solidFill>
                  <a:schemeClr val="hlink"/>
                </a:solidFill>
              </a:rPr>
              <a:t>Software Maintenance Standards</a:t>
            </a:r>
          </a:p>
          <a:p>
            <a:r>
              <a:rPr lang="en-US" altLang="en-IT" dirty="0"/>
              <a:t>IEEE and ISO have both addressed s/w maintenance processes.</a:t>
            </a:r>
          </a:p>
          <a:p>
            <a:r>
              <a:rPr lang="en-US" altLang="en-IT" dirty="0"/>
              <a:t>IEEE/EIA 1219 and ISO/IEC 14764 as a part of  ISO/IEC12207 (life cycle process).</a:t>
            </a:r>
          </a:p>
          <a:p>
            <a:r>
              <a:rPr lang="en-US" altLang="en-IT" dirty="0"/>
              <a:t>IEEE/EIA 1219 organizes the maintenance process in seven phases: </a:t>
            </a:r>
          </a:p>
          <a:p>
            <a:pPr lvl="1"/>
            <a:r>
              <a:rPr lang="en-US" altLang="en-IT" dirty="0">
                <a:solidFill>
                  <a:srgbClr val="0000FF"/>
                </a:solidFill>
              </a:rPr>
              <a:t>problem identification, analysis, design, implementation, system test, acceptance test and delivery.</a:t>
            </a:r>
          </a:p>
          <a:p>
            <a:r>
              <a:rPr lang="en-US" altLang="en-IT" dirty="0"/>
              <a:t>ISO/IEC 14764 describes s/w maintenance as an iterative process for managing and executing software maintenance activities.</a:t>
            </a:r>
          </a:p>
          <a:p>
            <a:r>
              <a:rPr lang="en-US" altLang="en-IT" dirty="0"/>
              <a:t>The activities which comprise the maintenance process are: </a:t>
            </a:r>
          </a:p>
          <a:p>
            <a:pPr lvl="1"/>
            <a:r>
              <a:rPr lang="en-US" altLang="en-IT" dirty="0"/>
              <a:t>process implementation, problem and modification analysis, modification implementation, maintenance review/acceptance, migration and retirement. </a:t>
            </a:r>
          </a:p>
          <a:p>
            <a:r>
              <a:rPr lang="en-US" altLang="en-IT" dirty="0"/>
              <a:t>Each of these maintenance activity is made up of tasks. Each task describes a specific action with inputs and outputs.</a:t>
            </a:r>
            <a:endParaRPr lang="en-US" altLang="en-IT" sz="2800" dirty="0">
              <a:solidFill>
                <a:srgbClr val="0000FF"/>
              </a:solidFill>
            </a:endParaRPr>
          </a:p>
        </p:txBody>
      </p:sp>
      <p:sp>
        <p:nvSpPr>
          <p:cNvPr id="2" name="Footer Placeholder 1">
            <a:extLst>
              <a:ext uri="{FF2B5EF4-FFF2-40B4-BE49-F238E27FC236}">
                <a16:creationId xmlns:a16="http://schemas.microsoft.com/office/drawing/2014/main" id="{74C1421F-00A2-99E1-E921-B180A7F188F8}"/>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NXP Semiconductors Romania">
            <a:extLst>
              <a:ext uri="{FF2B5EF4-FFF2-40B4-BE49-F238E27FC236}">
                <a16:creationId xmlns:a16="http://schemas.microsoft.com/office/drawing/2014/main" id="{8D1D6229-B68F-7E36-C653-7ECE6D94A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4256900"/>
            <a:ext cx="4090106" cy="25962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rije Universiteit Amsterdam">
            <a:extLst>
              <a:ext uri="{FF2B5EF4-FFF2-40B4-BE49-F238E27FC236}">
                <a16:creationId xmlns:a16="http://schemas.microsoft.com/office/drawing/2014/main" id="{DFEA385E-2AA3-2E98-B551-BF7CEB6DD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255"/>
            <a:ext cx="5118100" cy="1320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litecnico di Milano - Wikipedia">
            <a:extLst>
              <a:ext uri="{FF2B5EF4-FFF2-40B4-BE49-F238E27FC236}">
                <a16:creationId xmlns:a16="http://schemas.microsoft.com/office/drawing/2014/main" id="{00B61727-DB48-C9EA-F3F3-D1EF300DA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17" y="1912680"/>
            <a:ext cx="2882195" cy="21182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chnische Universiteit Eindhoven (TU/e ...">
            <a:extLst>
              <a:ext uri="{FF2B5EF4-FFF2-40B4-BE49-F238E27FC236}">
                <a16:creationId xmlns:a16="http://schemas.microsoft.com/office/drawing/2014/main" id="{D888A8AE-6F9E-70CC-FDFD-158A2339B5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815" b="23391"/>
          <a:stretch/>
        </p:blipFill>
        <p:spPr bwMode="auto">
          <a:xfrm>
            <a:off x="3503788" y="1648227"/>
            <a:ext cx="4991449" cy="13235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DS-TIL &amp; UVT | Sodalite">
            <a:extLst>
              <a:ext uri="{FF2B5EF4-FFF2-40B4-BE49-F238E27FC236}">
                <a16:creationId xmlns:a16="http://schemas.microsoft.com/office/drawing/2014/main" id="{D05F34D6-584A-1F5C-835B-BAAFEE34F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971800"/>
            <a:ext cx="4267200" cy="132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397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a:extLst>
              <a:ext uri="{FF2B5EF4-FFF2-40B4-BE49-F238E27FC236}">
                <a16:creationId xmlns:a16="http://schemas.microsoft.com/office/drawing/2014/main" id="{012B8D84-C512-F80D-FFC6-2F15390ACA4E}"/>
              </a:ext>
            </a:extLst>
          </p:cNvPr>
          <p:cNvSpPr>
            <a:spLocks noGrp="1" noChangeArrowheads="1"/>
          </p:cNvSpPr>
          <p:nvPr>
            <p:ph type="title" idx="4294967295"/>
          </p:nvPr>
        </p:nvSpPr>
        <p:spPr>
          <a:xfrm>
            <a:off x="0" y="106942"/>
            <a:ext cx="9144000" cy="293686"/>
          </a:xfrm>
        </p:spPr>
        <p:txBody>
          <a:bodyPr>
            <a:normAutofit fontScale="90000"/>
          </a:bodyPr>
          <a:lstStyle/>
          <a:p>
            <a:r>
              <a:rPr lang="en-US" altLang="en-IT" dirty="0"/>
              <a:t>Software Evolution Models and Processes</a:t>
            </a:r>
          </a:p>
        </p:txBody>
      </p:sp>
      <p:sp>
        <p:nvSpPr>
          <p:cNvPr id="986116" name="Rectangle 4">
            <a:extLst>
              <a:ext uri="{FF2B5EF4-FFF2-40B4-BE49-F238E27FC236}">
                <a16:creationId xmlns:a16="http://schemas.microsoft.com/office/drawing/2014/main" id="{ABDC8A6A-A35F-25F4-E6A0-A574DF063785}"/>
              </a:ext>
            </a:extLst>
          </p:cNvPr>
          <p:cNvSpPr>
            <a:spLocks noGrp="1" noChangeArrowheads="1"/>
          </p:cNvSpPr>
          <p:nvPr>
            <p:ph type="body" idx="4294967295"/>
          </p:nvPr>
        </p:nvSpPr>
        <p:spPr>
          <a:xfrm>
            <a:off x="66675" y="660400"/>
            <a:ext cx="8812213" cy="5694363"/>
          </a:xfrm>
          <a:noFill/>
        </p:spPr>
        <p:txBody>
          <a:bodyPr>
            <a:normAutofit fontScale="85000" lnSpcReduction="10000"/>
          </a:bodyPr>
          <a:lstStyle/>
          <a:p>
            <a:pPr>
              <a:buFontTx/>
              <a:buNone/>
            </a:pPr>
            <a:r>
              <a:rPr lang="en-US" altLang="en-IT" b="1" u="sng" dirty="0">
                <a:solidFill>
                  <a:schemeClr val="hlink"/>
                </a:solidFill>
              </a:rPr>
              <a:t>Software Maintenance Standards</a:t>
            </a:r>
          </a:p>
          <a:p>
            <a:r>
              <a:rPr lang="en-US" altLang="en-IT" dirty="0"/>
              <a:t>IEEE and ISO have both addressed s/w maintenance processes.</a:t>
            </a:r>
          </a:p>
          <a:p>
            <a:r>
              <a:rPr lang="en-US" altLang="en-IT" dirty="0"/>
              <a:t>IEEE/EIA 1219 and ISO/IEC 14764 as a part of  </a:t>
            </a:r>
            <a:r>
              <a:rPr lang="en-US" altLang="en-IT" b="1" dirty="0">
                <a:solidFill>
                  <a:srgbClr val="FF0000"/>
                </a:solidFill>
                <a:highlight>
                  <a:srgbClr val="FFFF00"/>
                </a:highlight>
              </a:rPr>
              <a:t>ISO/IEC12207 </a:t>
            </a:r>
            <a:r>
              <a:rPr lang="en-US" altLang="en-IT" dirty="0"/>
              <a:t>(life cycle process).</a:t>
            </a:r>
          </a:p>
          <a:p>
            <a:r>
              <a:rPr lang="en-US" altLang="en-IT" dirty="0"/>
              <a:t>IEEE/EIA 1219 organizes the maintenance process in seven phases: </a:t>
            </a:r>
          </a:p>
          <a:p>
            <a:pPr lvl="1"/>
            <a:r>
              <a:rPr lang="en-US" altLang="en-IT" dirty="0">
                <a:solidFill>
                  <a:srgbClr val="0000FF"/>
                </a:solidFill>
              </a:rPr>
              <a:t>problem identification, analysis, design, implementation, system test, acceptance test and delivery.</a:t>
            </a:r>
          </a:p>
          <a:p>
            <a:r>
              <a:rPr lang="en-US" altLang="en-IT" dirty="0"/>
              <a:t>ISO/IEC 14764 describes s/w maintenance as an iterative process for managing and executing software maintenance activities.</a:t>
            </a:r>
          </a:p>
          <a:p>
            <a:r>
              <a:rPr lang="en-US" altLang="en-IT" dirty="0"/>
              <a:t>The activities which comprise the maintenance process are: </a:t>
            </a:r>
          </a:p>
          <a:p>
            <a:pPr lvl="1"/>
            <a:r>
              <a:rPr lang="en-US" altLang="en-IT" dirty="0"/>
              <a:t>process implementation, problem and modification analysis, modification implementation, maintenance review/acceptance, migration and retirement. </a:t>
            </a:r>
          </a:p>
          <a:p>
            <a:r>
              <a:rPr lang="en-US" altLang="en-IT" dirty="0"/>
              <a:t>Each of these maintenance activity is made up of tasks. Each task describes a specific action with inputs and outputs.</a:t>
            </a:r>
            <a:endParaRPr lang="en-US" altLang="en-IT" sz="2800" dirty="0">
              <a:solidFill>
                <a:srgbClr val="0000FF"/>
              </a:solidFill>
            </a:endParaRPr>
          </a:p>
        </p:txBody>
      </p:sp>
      <p:sp>
        <p:nvSpPr>
          <p:cNvPr id="2" name="Footer Placeholder 1">
            <a:extLst>
              <a:ext uri="{FF2B5EF4-FFF2-40B4-BE49-F238E27FC236}">
                <a16:creationId xmlns:a16="http://schemas.microsoft.com/office/drawing/2014/main" id="{74C1421F-00A2-99E1-E921-B180A7F188F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382271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Rectangle 2">
            <a:extLst>
              <a:ext uri="{FF2B5EF4-FFF2-40B4-BE49-F238E27FC236}">
                <a16:creationId xmlns:a16="http://schemas.microsoft.com/office/drawing/2014/main" id="{0C029D6B-39CA-42BF-BC19-C1816FB3FFC4}"/>
              </a:ext>
            </a:extLst>
          </p:cNvPr>
          <p:cNvSpPr>
            <a:spLocks noGrp="1" noChangeArrowheads="1"/>
          </p:cNvSpPr>
          <p:nvPr>
            <p:ph type="title" idx="4294967295"/>
          </p:nvPr>
        </p:nvSpPr>
        <p:spPr>
          <a:xfrm>
            <a:off x="0" y="-3969"/>
            <a:ext cx="9144000" cy="662782"/>
          </a:xfrm>
        </p:spPr>
        <p:txBody>
          <a:bodyPr>
            <a:normAutofit fontScale="90000"/>
          </a:bodyPr>
          <a:lstStyle/>
          <a:p>
            <a:r>
              <a:rPr lang="en-US" altLang="en-IT" dirty="0"/>
              <a:t>Software Evolution Models and Processes</a:t>
            </a:r>
          </a:p>
        </p:txBody>
      </p:sp>
      <p:sp>
        <p:nvSpPr>
          <p:cNvPr id="1029123" name="Rectangle 3">
            <a:extLst>
              <a:ext uri="{FF2B5EF4-FFF2-40B4-BE49-F238E27FC236}">
                <a16:creationId xmlns:a16="http://schemas.microsoft.com/office/drawing/2014/main" id="{ADC82D9C-BA1F-6238-8F7D-977B57F195C9}"/>
              </a:ext>
            </a:extLst>
          </p:cNvPr>
          <p:cNvSpPr>
            <a:spLocks noGrp="1" noChangeArrowheads="1"/>
          </p:cNvSpPr>
          <p:nvPr>
            <p:ph type="body" idx="4294967295"/>
          </p:nvPr>
        </p:nvSpPr>
        <p:spPr>
          <a:xfrm>
            <a:off x="66675" y="660400"/>
            <a:ext cx="8812213" cy="5694363"/>
          </a:xfrm>
          <a:noFill/>
        </p:spPr>
        <p:txBody>
          <a:bodyPr/>
          <a:lstStyle/>
          <a:p>
            <a:pPr>
              <a:buFontTx/>
              <a:buNone/>
            </a:pPr>
            <a:r>
              <a:rPr lang="en-US" altLang="en-IT" b="1" u="sng" dirty="0">
                <a:solidFill>
                  <a:schemeClr val="hlink"/>
                </a:solidFill>
              </a:rPr>
              <a:t>Software Configuration Management</a:t>
            </a:r>
          </a:p>
          <a:p>
            <a:r>
              <a:rPr lang="en-US" altLang="en-IT" dirty="0"/>
              <a:t>SCM is the discipline of managing and controlling change in the evolution of software system.</a:t>
            </a:r>
          </a:p>
          <a:p>
            <a:endParaRPr lang="en-US" altLang="en-IT" sz="2800" dirty="0"/>
          </a:p>
          <a:p>
            <a:r>
              <a:rPr lang="en-US" altLang="en-IT" dirty="0"/>
              <a:t>It ensures that the released software is not contaminated by uncontrolled or unapproved changes.</a:t>
            </a:r>
          </a:p>
          <a:p>
            <a:endParaRPr lang="en-US" altLang="en-IT" dirty="0"/>
          </a:p>
          <a:p>
            <a:r>
              <a:rPr lang="en-US" altLang="en-IT" dirty="0"/>
              <a:t>An SCM system has four different elements, each element addressing a distinct user need as follows:</a:t>
            </a:r>
          </a:p>
          <a:p>
            <a:pPr lvl="2"/>
            <a:r>
              <a:rPr lang="en-US" altLang="en-IT" dirty="0">
                <a:solidFill>
                  <a:srgbClr val="0000FF"/>
                </a:solidFill>
              </a:rPr>
              <a:t>Identification of software configurations.</a:t>
            </a:r>
          </a:p>
          <a:p>
            <a:pPr lvl="2"/>
            <a:r>
              <a:rPr lang="en-US" altLang="en-IT" dirty="0">
                <a:solidFill>
                  <a:srgbClr val="0000FF"/>
                </a:solidFill>
              </a:rPr>
              <a:t>Control of software configurations.</a:t>
            </a:r>
          </a:p>
          <a:p>
            <a:pPr lvl="2"/>
            <a:r>
              <a:rPr lang="en-US" altLang="en-IT" dirty="0">
                <a:solidFill>
                  <a:srgbClr val="0000FF"/>
                </a:solidFill>
              </a:rPr>
              <a:t>Auditing software configurations.</a:t>
            </a:r>
          </a:p>
          <a:p>
            <a:pPr lvl="2"/>
            <a:r>
              <a:rPr lang="en-US" altLang="en-IT" dirty="0">
                <a:solidFill>
                  <a:srgbClr val="0000FF"/>
                </a:solidFill>
              </a:rPr>
              <a:t>Accounting software configuration status.</a:t>
            </a:r>
            <a:endParaRPr lang="en-US" altLang="en-IT" sz="2400" dirty="0">
              <a:solidFill>
                <a:srgbClr val="0000FF"/>
              </a:solidFill>
            </a:endParaRPr>
          </a:p>
        </p:txBody>
      </p:sp>
      <p:sp>
        <p:nvSpPr>
          <p:cNvPr id="2" name="Footer Placeholder 1">
            <a:extLst>
              <a:ext uri="{FF2B5EF4-FFF2-40B4-BE49-F238E27FC236}">
                <a16:creationId xmlns:a16="http://schemas.microsoft.com/office/drawing/2014/main" id="{38F1065F-7CF0-98FD-3C73-8F2CD80BCF05}"/>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System configuration management - Software Engineering - GeeksforGeeks">
            <a:extLst>
              <a:ext uri="{FF2B5EF4-FFF2-40B4-BE49-F238E27FC236}">
                <a16:creationId xmlns:a16="http://schemas.microsoft.com/office/drawing/2014/main" id="{6AC3531D-9088-8B21-4AB5-E4B9205C5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8"/>
            <a:ext cx="9144000" cy="668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064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software configuration management&#10;&#10;Description automatically generated">
            <a:extLst>
              <a:ext uri="{FF2B5EF4-FFF2-40B4-BE49-F238E27FC236}">
                <a16:creationId xmlns:a16="http://schemas.microsoft.com/office/drawing/2014/main" id="{A2998703-45D1-2477-75F5-679E3EB3DC92}"/>
              </a:ext>
            </a:extLst>
          </p:cNvPr>
          <p:cNvPicPr>
            <a:picLocks noChangeAspect="1"/>
          </p:cNvPicPr>
          <p:nvPr/>
        </p:nvPicPr>
        <p:blipFill>
          <a:blip r:embed="rId2"/>
          <a:stretch>
            <a:fillRect/>
          </a:stretch>
        </p:blipFill>
        <p:spPr>
          <a:xfrm>
            <a:off x="-10633" y="583602"/>
            <a:ext cx="9177984" cy="5690795"/>
          </a:xfrm>
          <a:prstGeom prst="rect">
            <a:avLst/>
          </a:prstGeom>
        </p:spPr>
      </p:pic>
      <p:sp>
        <p:nvSpPr>
          <p:cNvPr id="7" name="Rectangle 6">
            <a:extLst>
              <a:ext uri="{FF2B5EF4-FFF2-40B4-BE49-F238E27FC236}">
                <a16:creationId xmlns:a16="http://schemas.microsoft.com/office/drawing/2014/main" id="{F035DAA1-A8EA-F165-2E67-FC8E79F366EC}"/>
              </a:ext>
            </a:extLst>
          </p:cNvPr>
          <p:cNvSpPr/>
          <p:nvPr/>
        </p:nvSpPr>
        <p:spPr>
          <a:xfrm>
            <a:off x="6666615" y="4540102"/>
            <a:ext cx="2716872" cy="173429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dirty="0"/>
          </a:p>
        </p:txBody>
      </p:sp>
      <p:sp>
        <p:nvSpPr>
          <p:cNvPr id="8" name="Rectangle 7">
            <a:extLst>
              <a:ext uri="{FF2B5EF4-FFF2-40B4-BE49-F238E27FC236}">
                <a16:creationId xmlns:a16="http://schemas.microsoft.com/office/drawing/2014/main" id="{FC361D9E-AEDF-61C4-7E5A-4EF4A05D29FB}"/>
              </a:ext>
            </a:extLst>
          </p:cNvPr>
          <p:cNvSpPr/>
          <p:nvPr/>
        </p:nvSpPr>
        <p:spPr>
          <a:xfrm>
            <a:off x="0" y="6237513"/>
            <a:ext cx="8142515" cy="3483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dirty="0"/>
          </a:p>
        </p:txBody>
      </p:sp>
      <p:sp>
        <p:nvSpPr>
          <p:cNvPr id="9" name="Rectangle 8">
            <a:extLst>
              <a:ext uri="{FF2B5EF4-FFF2-40B4-BE49-F238E27FC236}">
                <a16:creationId xmlns:a16="http://schemas.microsoft.com/office/drawing/2014/main" id="{782C2EC7-4673-50AA-74E2-22F851EA4687}"/>
              </a:ext>
            </a:extLst>
          </p:cNvPr>
          <p:cNvSpPr/>
          <p:nvPr/>
        </p:nvSpPr>
        <p:spPr>
          <a:xfrm>
            <a:off x="1" y="272141"/>
            <a:ext cx="9154886" cy="3483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dirty="0"/>
          </a:p>
        </p:txBody>
      </p:sp>
      <p:sp>
        <p:nvSpPr>
          <p:cNvPr id="10" name="Rectangle 9">
            <a:extLst>
              <a:ext uri="{FF2B5EF4-FFF2-40B4-BE49-F238E27FC236}">
                <a16:creationId xmlns:a16="http://schemas.microsoft.com/office/drawing/2014/main" id="{83F5833D-DD84-BDFC-099F-437AD66DFFB2}"/>
              </a:ext>
            </a:extLst>
          </p:cNvPr>
          <p:cNvSpPr/>
          <p:nvPr/>
        </p:nvSpPr>
        <p:spPr>
          <a:xfrm flipH="1">
            <a:off x="-12463" y="489857"/>
            <a:ext cx="88663" cy="15348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dirty="0"/>
          </a:p>
        </p:txBody>
      </p:sp>
    </p:spTree>
    <p:extLst>
      <p:ext uri="{BB962C8B-B14F-4D97-AF65-F5344CB8AC3E}">
        <p14:creationId xmlns:p14="http://schemas.microsoft.com/office/powerpoint/2010/main" val="1434984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a:extLst>
              <a:ext uri="{FF2B5EF4-FFF2-40B4-BE49-F238E27FC236}">
                <a16:creationId xmlns:a16="http://schemas.microsoft.com/office/drawing/2014/main" id="{F9A34816-5AF6-3570-1003-7323DD860E99}"/>
              </a:ext>
            </a:extLst>
          </p:cNvPr>
          <p:cNvSpPr>
            <a:spLocks noGrp="1" noChangeArrowheads="1"/>
          </p:cNvSpPr>
          <p:nvPr>
            <p:ph type="title" idx="4294967295"/>
          </p:nvPr>
        </p:nvSpPr>
        <p:spPr>
          <a:xfrm>
            <a:off x="628650" y="0"/>
            <a:ext cx="7886700" cy="1027113"/>
          </a:xfrm>
        </p:spPr>
        <p:txBody>
          <a:bodyPr>
            <a:normAutofit/>
          </a:bodyPr>
          <a:lstStyle/>
          <a:p>
            <a:r>
              <a:rPr lang="en-US" altLang="en-IT" dirty="0"/>
              <a:t>Reengineering</a:t>
            </a:r>
          </a:p>
        </p:txBody>
      </p:sp>
      <p:sp>
        <p:nvSpPr>
          <p:cNvPr id="988163" name="Rectangle 3">
            <a:extLst>
              <a:ext uri="{FF2B5EF4-FFF2-40B4-BE49-F238E27FC236}">
                <a16:creationId xmlns:a16="http://schemas.microsoft.com/office/drawing/2014/main" id="{34C22714-1C6F-E231-776E-F6D6A0871DC2}"/>
              </a:ext>
            </a:extLst>
          </p:cNvPr>
          <p:cNvSpPr>
            <a:spLocks noGrp="1" noChangeArrowheads="1"/>
          </p:cNvSpPr>
          <p:nvPr>
            <p:ph type="body" idx="4294967295"/>
          </p:nvPr>
        </p:nvSpPr>
        <p:spPr>
          <a:xfrm>
            <a:off x="165893" y="1467223"/>
            <a:ext cx="8812213" cy="5694363"/>
          </a:xfrm>
          <a:noFill/>
        </p:spPr>
        <p:txBody>
          <a:bodyPr>
            <a:normAutofit/>
          </a:bodyPr>
          <a:lstStyle/>
          <a:p>
            <a:r>
              <a:rPr lang="en-US" altLang="en-IT" sz="2400" dirty="0"/>
              <a:t>Reengineering is done to transform an existing “lesser or simpler” system into a new “better” system.</a:t>
            </a:r>
          </a:p>
          <a:p>
            <a:pPr>
              <a:buFontTx/>
              <a:buNone/>
            </a:pPr>
            <a:endParaRPr lang="en-US" altLang="en-IT" sz="2400" dirty="0"/>
          </a:p>
          <a:p>
            <a:r>
              <a:rPr lang="en-US" altLang="en-IT" sz="2400" dirty="0"/>
              <a:t>Reengineering is the examination, analysis and restructuring of an existing software system to reconstitute it in a new form, and the subsequent implementation of the new form.</a:t>
            </a:r>
          </a:p>
          <a:p>
            <a:endParaRPr lang="en-US" altLang="en-IT" sz="2400" dirty="0"/>
          </a:p>
          <a:p>
            <a:r>
              <a:rPr lang="en-US" altLang="en-IT" sz="2400" dirty="0" err="1"/>
              <a:t>Chikofsky</a:t>
            </a:r>
            <a:r>
              <a:rPr lang="en-US" altLang="en-IT" sz="2400" dirty="0"/>
              <a:t> and Cross II defines reengineering as: </a:t>
            </a:r>
          </a:p>
          <a:p>
            <a:pPr lvl="1">
              <a:buFontTx/>
              <a:buNone/>
            </a:pPr>
            <a:r>
              <a:rPr lang="en-US" altLang="en-IT" sz="2000" i="1" dirty="0"/>
              <a:t>“the examination and alteration of a subject system to reconstitute it in a new form and the subsequent implementation of the new form.”</a:t>
            </a:r>
          </a:p>
          <a:p>
            <a:endParaRPr lang="en-US" altLang="en-IT" sz="2400" dirty="0"/>
          </a:p>
          <a:p>
            <a:endParaRPr lang="en-US" altLang="en-IT" sz="2400" dirty="0"/>
          </a:p>
          <a:p>
            <a:endParaRPr lang="en-US" altLang="en-IT" sz="2400" dirty="0"/>
          </a:p>
          <a:p>
            <a:pPr>
              <a:buFontTx/>
              <a:buNone/>
            </a:pPr>
            <a:endParaRPr lang="en-US" altLang="en-IT" sz="2400" dirty="0"/>
          </a:p>
        </p:txBody>
      </p:sp>
      <p:sp>
        <p:nvSpPr>
          <p:cNvPr id="2" name="Footer Placeholder 1">
            <a:extLst>
              <a:ext uri="{FF2B5EF4-FFF2-40B4-BE49-F238E27FC236}">
                <a16:creationId xmlns:a16="http://schemas.microsoft.com/office/drawing/2014/main" id="{741FE25F-43E4-8F35-2622-6D643669BE19}"/>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a:extLst>
              <a:ext uri="{FF2B5EF4-FFF2-40B4-BE49-F238E27FC236}">
                <a16:creationId xmlns:a16="http://schemas.microsoft.com/office/drawing/2014/main" id="{B8C9EFC9-6B54-7586-AA69-EEA4D16BA300}"/>
              </a:ext>
            </a:extLst>
          </p:cNvPr>
          <p:cNvSpPr>
            <a:spLocks noGrp="1" noChangeArrowheads="1"/>
          </p:cNvSpPr>
          <p:nvPr>
            <p:ph type="title" idx="4294967295"/>
          </p:nvPr>
        </p:nvSpPr>
        <p:spPr>
          <a:xfrm>
            <a:off x="628650" y="-159545"/>
            <a:ext cx="7886700" cy="1325563"/>
          </a:xfrm>
        </p:spPr>
        <p:txBody>
          <a:bodyPr/>
          <a:lstStyle/>
          <a:p>
            <a:r>
              <a:rPr lang="en-US" altLang="en-IT" dirty="0"/>
              <a:t>Reengineering</a:t>
            </a:r>
          </a:p>
        </p:txBody>
      </p:sp>
      <p:sp>
        <p:nvSpPr>
          <p:cNvPr id="990211" name="Rectangle 3">
            <a:extLst>
              <a:ext uri="{FF2B5EF4-FFF2-40B4-BE49-F238E27FC236}">
                <a16:creationId xmlns:a16="http://schemas.microsoft.com/office/drawing/2014/main" id="{A61B22DD-9CB8-F9C8-FCF2-4E5D48F52648}"/>
              </a:ext>
            </a:extLst>
          </p:cNvPr>
          <p:cNvSpPr>
            <a:spLocks noGrp="1" noChangeArrowheads="1"/>
          </p:cNvSpPr>
          <p:nvPr>
            <p:ph type="body" idx="4294967295"/>
          </p:nvPr>
        </p:nvSpPr>
        <p:spPr>
          <a:xfrm>
            <a:off x="66675" y="1387736"/>
            <a:ext cx="8812213" cy="4967027"/>
          </a:xfrm>
          <a:noFill/>
        </p:spPr>
        <p:txBody>
          <a:bodyPr>
            <a:normAutofit/>
          </a:bodyPr>
          <a:lstStyle/>
          <a:p>
            <a:r>
              <a:rPr lang="en-US" altLang="en-IT" sz="2400" dirty="0"/>
              <a:t>Jacobson and </a:t>
            </a:r>
            <a:r>
              <a:rPr lang="en-US" altLang="en-IT" sz="2400" dirty="0" err="1"/>
              <a:t>Lindstorm</a:t>
            </a:r>
            <a:r>
              <a:rPr lang="en-US" altLang="en-IT" sz="2400" dirty="0"/>
              <a:t> defined following formula:</a:t>
            </a:r>
          </a:p>
          <a:p>
            <a:pPr>
              <a:buFontTx/>
              <a:buNone/>
            </a:pPr>
            <a:r>
              <a:rPr lang="en-US" altLang="en-IT" sz="2400" dirty="0"/>
              <a:t>   </a:t>
            </a:r>
            <a:r>
              <a:rPr lang="en-US" altLang="en-IT" sz="2400" dirty="0">
                <a:solidFill>
                  <a:srgbClr val="0000FF"/>
                </a:solidFill>
              </a:rPr>
              <a:t>Reengineering = Reverse engineering +     + Forward engineering</a:t>
            </a:r>
            <a:r>
              <a:rPr lang="en-US" altLang="en-IT" sz="2400" dirty="0"/>
              <a:t>.</a:t>
            </a:r>
          </a:p>
          <a:p>
            <a:r>
              <a:rPr lang="en-US" altLang="en-IT" sz="2400" dirty="0">
                <a:solidFill>
                  <a:schemeClr val="hlink"/>
                </a:solidFill>
              </a:rPr>
              <a:t>Reverse engineering</a:t>
            </a:r>
            <a:r>
              <a:rPr lang="en-US" altLang="en-IT" sz="2400" dirty="0"/>
              <a:t>  is the activity of defining a more abstract, and easier to understand, representation of the system</a:t>
            </a:r>
          </a:p>
          <a:p>
            <a:r>
              <a:rPr lang="en-US" altLang="en-IT" sz="2400" dirty="0"/>
              <a:t>The core of reverse engineering is the process of examination, not a process of change, therefore it does not involve changing the software under examination. </a:t>
            </a:r>
          </a:p>
          <a:p>
            <a:r>
              <a:rPr lang="en-US" altLang="en-IT" sz="2400" dirty="0"/>
              <a:t>The third element “</a:t>
            </a:r>
            <a:r>
              <a:rPr lang="en-US" altLang="en-IT" sz="2400" dirty="0">
                <a:solidFill>
                  <a:schemeClr val="hlink"/>
                </a:solidFill>
              </a:rPr>
              <a:t>forward engineering</a:t>
            </a:r>
            <a:r>
              <a:rPr lang="en-US" altLang="en-IT" sz="2400" dirty="0"/>
              <a:t>,” is the traditional process of moving from high-level abstraction and logical, implementation-independent designs to the physical implementation of the system. </a:t>
            </a:r>
          </a:p>
          <a:p>
            <a:r>
              <a:rPr lang="en-US" altLang="en-IT" sz="2400" dirty="0"/>
              <a:t>The second element        captures alteration that is change of the system.</a:t>
            </a:r>
          </a:p>
          <a:p>
            <a:pPr>
              <a:buFontTx/>
              <a:buNone/>
            </a:pPr>
            <a:endParaRPr lang="en-US" altLang="en-IT" sz="2400" dirty="0"/>
          </a:p>
        </p:txBody>
      </p:sp>
      <p:graphicFrame>
        <p:nvGraphicFramePr>
          <p:cNvPr id="990214" name="Object 6">
            <a:extLst>
              <a:ext uri="{FF2B5EF4-FFF2-40B4-BE49-F238E27FC236}">
                <a16:creationId xmlns:a16="http://schemas.microsoft.com/office/drawing/2014/main" id="{762B95D6-800B-F498-76B1-771FE1D82523}"/>
              </a:ext>
            </a:extLst>
          </p:cNvPr>
          <p:cNvGraphicFramePr>
            <a:graphicFrameLocks noChangeAspect="1"/>
          </p:cNvGraphicFramePr>
          <p:nvPr>
            <p:extLst>
              <p:ext uri="{D42A27DB-BD31-4B8C-83A1-F6EECF244321}">
                <p14:modId xmlns:p14="http://schemas.microsoft.com/office/powerpoint/2010/main" val="716538387"/>
              </p:ext>
            </p:extLst>
          </p:nvPr>
        </p:nvGraphicFramePr>
        <p:xfrm>
          <a:off x="5076676" y="1744479"/>
          <a:ext cx="466725" cy="552450"/>
        </p:xfrm>
        <a:graphic>
          <a:graphicData uri="http://schemas.openxmlformats.org/presentationml/2006/ole">
            <mc:AlternateContent xmlns:mc="http://schemas.openxmlformats.org/markup-compatibility/2006">
              <mc:Choice xmlns:v="urn:schemas-microsoft-com:vml" Requires="v">
                <p:oleObj name="Equation" r:id="rId3" imgW="3213100" imgH="3797300" progId="Equation.3">
                  <p:embed/>
                </p:oleObj>
              </mc:Choice>
              <mc:Fallback>
                <p:oleObj name="Equation" r:id="rId3" imgW="3213100" imgH="3797300" progId="Equation.3">
                  <p:embed/>
                  <p:pic>
                    <p:nvPicPr>
                      <p:cNvPr id="990214" name="Object 6">
                        <a:extLst>
                          <a:ext uri="{FF2B5EF4-FFF2-40B4-BE49-F238E27FC236}">
                            <a16:creationId xmlns:a16="http://schemas.microsoft.com/office/drawing/2014/main" id="{762B95D6-800B-F498-76B1-771FE1D82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676" y="1744479"/>
                        <a:ext cx="46672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0215" name="Object 7">
            <a:extLst>
              <a:ext uri="{FF2B5EF4-FFF2-40B4-BE49-F238E27FC236}">
                <a16:creationId xmlns:a16="http://schemas.microsoft.com/office/drawing/2014/main" id="{6D962BCC-5BC8-47E3-47D9-6F801EDF828A}"/>
              </a:ext>
            </a:extLst>
          </p:cNvPr>
          <p:cNvGraphicFramePr>
            <a:graphicFrameLocks noChangeAspect="1"/>
          </p:cNvGraphicFramePr>
          <p:nvPr>
            <p:extLst>
              <p:ext uri="{D42A27DB-BD31-4B8C-83A1-F6EECF244321}">
                <p14:modId xmlns:p14="http://schemas.microsoft.com/office/powerpoint/2010/main" val="765672574"/>
              </p:ext>
            </p:extLst>
          </p:nvPr>
        </p:nvGraphicFramePr>
        <p:xfrm>
          <a:off x="2919767" y="5194039"/>
          <a:ext cx="466725" cy="552450"/>
        </p:xfrm>
        <a:graphic>
          <a:graphicData uri="http://schemas.openxmlformats.org/presentationml/2006/ole">
            <mc:AlternateContent xmlns:mc="http://schemas.openxmlformats.org/markup-compatibility/2006">
              <mc:Choice xmlns:v="urn:schemas-microsoft-com:vml" Requires="v">
                <p:oleObj name="Equation" r:id="rId5" imgW="3213100" imgH="3797300" progId="Equation.3">
                  <p:embed/>
                </p:oleObj>
              </mc:Choice>
              <mc:Fallback>
                <p:oleObj name="Equation" r:id="rId5" imgW="3213100" imgH="3797300" progId="Equation.3">
                  <p:embed/>
                  <p:pic>
                    <p:nvPicPr>
                      <p:cNvPr id="990215" name="Object 7">
                        <a:extLst>
                          <a:ext uri="{FF2B5EF4-FFF2-40B4-BE49-F238E27FC236}">
                            <a16:creationId xmlns:a16="http://schemas.microsoft.com/office/drawing/2014/main" id="{6D962BCC-5BC8-47E3-47D9-6F801EDF8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9767" y="5194039"/>
                        <a:ext cx="46672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EDB8172F-6A36-6AB9-F3FB-F9986A77BEB7}"/>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a:extLst>
              <a:ext uri="{FF2B5EF4-FFF2-40B4-BE49-F238E27FC236}">
                <a16:creationId xmlns:a16="http://schemas.microsoft.com/office/drawing/2014/main" id="{F4D5A599-BD32-91EC-603C-3FA3F93E4270}"/>
              </a:ext>
            </a:extLst>
          </p:cNvPr>
          <p:cNvSpPr>
            <a:spLocks noGrp="1" noChangeArrowheads="1"/>
          </p:cNvSpPr>
          <p:nvPr>
            <p:ph type="title" idx="4294967295"/>
          </p:nvPr>
        </p:nvSpPr>
        <p:spPr>
          <a:xfrm>
            <a:off x="628649" y="-86695"/>
            <a:ext cx="7886700" cy="1325563"/>
          </a:xfrm>
        </p:spPr>
        <p:txBody>
          <a:bodyPr/>
          <a:lstStyle/>
          <a:p>
            <a:r>
              <a:rPr lang="en-US" altLang="en-IT" dirty="0"/>
              <a:t>Legacy System</a:t>
            </a:r>
          </a:p>
        </p:txBody>
      </p:sp>
      <p:sp>
        <p:nvSpPr>
          <p:cNvPr id="996357" name="Rectangle 5">
            <a:extLst>
              <a:ext uri="{FF2B5EF4-FFF2-40B4-BE49-F238E27FC236}">
                <a16:creationId xmlns:a16="http://schemas.microsoft.com/office/drawing/2014/main" id="{3DD7BFB7-7D19-8A0D-88DF-D216AF87C18D}"/>
              </a:ext>
            </a:extLst>
          </p:cNvPr>
          <p:cNvSpPr>
            <a:spLocks noGrp="1" noChangeArrowheads="1"/>
          </p:cNvSpPr>
          <p:nvPr>
            <p:ph type="body" idx="4294967295"/>
          </p:nvPr>
        </p:nvSpPr>
        <p:spPr>
          <a:xfrm>
            <a:off x="165893" y="1327374"/>
            <a:ext cx="8812213" cy="5694363"/>
          </a:xfrm>
          <a:noFill/>
        </p:spPr>
        <p:txBody>
          <a:bodyPr>
            <a:normAutofit fontScale="92500" lnSpcReduction="10000"/>
          </a:bodyPr>
          <a:lstStyle/>
          <a:p>
            <a:r>
              <a:rPr lang="en-US" altLang="en-IT" dirty="0"/>
              <a:t>A system is an old asset which is valuable for the company which often developed and owns it. </a:t>
            </a:r>
          </a:p>
          <a:p>
            <a:pPr>
              <a:buFontTx/>
              <a:buNone/>
            </a:pPr>
            <a:endParaRPr lang="en-US" altLang="en-IT" dirty="0"/>
          </a:p>
          <a:p>
            <a:r>
              <a:rPr lang="en-US" altLang="en-IT" dirty="0"/>
              <a:t>It is the phase out stage of the software evolution model of </a:t>
            </a:r>
            <a:r>
              <a:rPr lang="en-US" altLang="en-IT" dirty="0" err="1"/>
              <a:t>Rajlich</a:t>
            </a:r>
            <a:r>
              <a:rPr lang="en-US" altLang="en-IT" dirty="0"/>
              <a:t> and Bennet described earlier. </a:t>
            </a:r>
          </a:p>
          <a:p>
            <a:endParaRPr lang="en-US" altLang="en-IT" dirty="0"/>
          </a:p>
          <a:p>
            <a:r>
              <a:rPr lang="en-US" altLang="en-IT" dirty="0"/>
              <a:t>Bennett used the following definition:</a:t>
            </a:r>
          </a:p>
          <a:p>
            <a:pPr lvl="1">
              <a:buFontTx/>
              <a:buNone/>
            </a:pPr>
            <a:r>
              <a:rPr lang="en-US" altLang="en-IT" dirty="0"/>
              <a:t>“large software systems that we don’t know how to cope with but that are vital to our organization.” </a:t>
            </a:r>
          </a:p>
          <a:p>
            <a:endParaRPr lang="en-US" altLang="en-IT" dirty="0"/>
          </a:p>
          <a:p>
            <a:r>
              <a:rPr lang="en-US" altLang="en-IT" dirty="0"/>
              <a:t>Similarly, Brodie and </a:t>
            </a:r>
            <a:r>
              <a:rPr lang="en-US" altLang="en-IT" dirty="0" err="1"/>
              <a:t>Stonebraker</a:t>
            </a:r>
            <a:r>
              <a:rPr lang="en-US" altLang="en-IT" dirty="0"/>
              <a:t>: define a legacy system as </a:t>
            </a:r>
          </a:p>
          <a:p>
            <a:pPr lvl="1">
              <a:buFontTx/>
              <a:buNone/>
            </a:pPr>
            <a:r>
              <a:rPr lang="en-US" altLang="en-IT" dirty="0"/>
              <a:t>“any information system that significantly resists modification and evolution to meet new and constantly changing business requirements.”</a:t>
            </a:r>
          </a:p>
          <a:p>
            <a:pPr>
              <a:buFontTx/>
              <a:buNone/>
            </a:pPr>
            <a:endParaRPr lang="en-US" altLang="en-IT" dirty="0"/>
          </a:p>
        </p:txBody>
      </p:sp>
      <p:sp>
        <p:nvSpPr>
          <p:cNvPr id="2" name="Footer Placeholder 1">
            <a:extLst>
              <a:ext uri="{FF2B5EF4-FFF2-40B4-BE49-F238E27FC236}">
                <a16:creationId xmlns:a16="http://schemas.microsoft.com/office/drawing/2014/main" id="{5B8EE02A-2FC2-AA2C-47FA-59B83DF7C2B3}"/>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a:extLst>
              <a:ext uri="{FF2B5EF4-FFF2-40B4-BE49-F238E27FC236}">
                <a16:creationId xmlns:a16="http://schemas.microsoft.com/office/drawing/2014/main" id="{87482160-5659-DA62-DF4D-6D57010F1987}"/>
              </a:ext>
            </a:extLst>
          </p:cNvPr>
          <p:cNvSpPr>
            <a:spLocks noGrp="1" noChangeArrowheads="1"/>
          </p:cNvSpPr>
          <p:nvPr>
            <p:ph type="title" idx="4294967295"/>
          </p:nvPr>
        </p:nvSpPr>
        <p:spPr>
          <a:xfrm>
            <a:off x="628650" y="20737"/>
            <a:ext cx="7886700" cy="1044575"/>
          </a:xfrm>
        </p:spPr>
        <p:txBody>
          <a:bodyPr/>
          <a:lstStyle/>
          <a:p>
            <a:r>
              <a:rPr lang="en-US" altLang="en-IT" dirty="0"/>
              <a:t>Legacy System</a:t>
            </a:r>
          </a:p>
        </p:txBody>
      </p:sp>
      <p:sp>
        <p:nvSpPr>
          <p:cNvPr id="998403" name="Rectangle 3">
            <a:extLst>
              <a:ext uri="{FF2B5EF4-FFF2-40B4-BE49-F238E27FC236}">
                <a16:creationId xmlns:a16="http://schemas.microsoft.com/office/drawing/2014/main" id="{80F9AFF3-42C7-57E3-43D2-321876A056C3}"/>
              </a:ext>
            </a:extLst>
          </p:cNvPr>
          <p:cNvSpPr>
            <a:spLocks noGrp="1" noChangeArrowheads="1"/>
          </p:cNvSpPr>
          <p:nvPr>
            <p:ph type="body" idx="4294967295"/>
          </p:nvPr>
        </p:nvSpPr>
        <p:spPr>
          <a:xfrm>
            <a:off x="66675" y="1312433"/>
            <a:ext cx="9077325" cy="5128055"/>
          </a:xfrm>
          <a:noFill/>
        </p:spPr>
        <p:txBody>
          <a:bodyPr>
            <a:normAutofit lnSpcReduction="10000"/>
          </a:bodyPr>
          <a:lstStyle/>
          <a:p>
            <a:r>
              <a:rPr lang="en-US" altLang="en-IT" sz="2400" dirty="0"/>
              <a:t>There are a number of options available to manage legacy systems. Typical solution include:</a:t>
            </a:r>
          </a:p>
          <a:p>
            <a:pPr lvl="1"/>
            <a:r>
              <a:rPr lang="en-US" altLang="en-IT" sz="2000" dirty="0">
                <a:solidFill>
                  <a:schemeClr val="hlink"/>
                </a:solidFill>
              </a:rPr>
              <a:t>Freeze:</a:t>
            </a:r>
            <a:r>
              <a:rPr lang="en-US" altLang="en-IT" sz="2000" dirty="0"/>
              <a:t> The organization decides no further work on the legacy system should be performed.</a:t>
            </a:r>
          </a:p>
          <a:p>
            <a:pPr lvl="1"/>
            <a:r>
              <a:rPr lang="en-US" altLang="en-IT" sz="2000" dirty="0">
                <a:solidFill>
                  <a:schemeClr val="hlink"/>
                </a:solidFill>
              </a:rPr>
              <a:t>Outsource:</a:t>
            </a:r>
            <a:r>
              <a:rPr lang="en-US" altLang="en-IT" sz="2000" dirty="0"/>
              <a:t> An organization may decide that supporting software is not core business, and may outsource it to a specialist organization offering this service.</a:t>
            </a:r>
          </a:p>
          <a:p>
            <a:pPr lvl="1"/>
            <a:r>
              <a:rPr lang="en-US" altLang="en-IT" sz="2000" dirty="0">
                <a:solidFill>
                  <a:schemeClr val="hlink"/>
                </a:solidFill>
              </a:rPr>
              <a:t>Carry on maintenance:</a:t>
            </a:r>
            <a:r>
              <a:rPr lang="en-US" altLang="en-IT" sz="2000" dirty="0"/>
              <a:t> Despite all the problems of support, the organization decides to carry on maintenance for another period.</a:t>
            </a:r>
          </a:p>
          <a:p>
            <a:pPr lvl="1"/>
            <a:r>
              <a:rPr lang="en-US" altLang="en-IT" sz="2000" dirty="0">
                <a:solidFill>
                  <a:schemeClr val="hlink"/>
                </a:solidFill>
              </a:rPr>
              <a:t>Discard and redevelop:</a:t>
            </a:r>
            <a:r>
              <a:rPr lang="en-US" altLang="en-IT" sz="2000" dirty="0"/>
              <a:t> Throw all the software away and redevelop the application once again from scratch.</a:t>
            </a:r>
          </a:p>
          <a:p>
            <a:pPr lvl="1"/>
            <a:r>
              <a:rPr lang="en-US" altLang="en-IT" sz="2000" dirty="0">
                <a:solidFill>
                  <a:schemeClr val="hlink"/>
                </a:solidFill>
              </a:rPr>
              <a:t>Wrap:</a:t>
            </a:r>
            <a:r>
              <a:rPr lang="en-US" altLang="en-IT" sz="2000" dirty="0"/>
              <a:t> It is a black-box modernization technique – surrounds the legacy system with a software layer that hides the unwanted complexity of the existing data, individual programs, application systems, and interfaces with the new interfaces.</a:t>
            </a:r>
          </a:p>
          <a:p>
            <a:pPr lvl="1"/>
            <a:r>
              <a:rPr lang="en-US" altLang="en-IT" sz="2000" dirty="0">
                <a:solidFill>
                  <a:schemeClr val="hlink"/>
                </a:solidFill>
              </a:rPr>
              <a:t>Migrate:</a:t>
            </a:r>
            <a:r>
              <a:rPr lang="en-US" altLang="en-IT" sz="2000" dirty="0"/>
              <a:t> Legacy system migration basically moves an existing, operational system to a new platform, retaining the legacy system’s functionality and causing minimal disruption to the existing operational business environment as possible.</a:t>
            </a:r>
          </a:p>
        </p:txBody>
      </p:sp>
      <p:sp>
        <p:nvSpPr>
          <p:cNvPr id="2" name="Footer Placeholder 1">
            <a:extLst>
              <a:ext uri="{FF2B5EF4-FFF2-40B4-BE49-F238E27FC236}">
                <a16:creationId xmlns:a16="http://schemas.microsoft.com/office/drawing/2014/main" id="{02AC9D76-C6EA-0135-57D6-B646A739A1D3}"/>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PDF] Business process reengineering: A process based management tool |  Semantic Scholar">
            <a:extLst>
              <a:ext uri="{FF2B5EF4-FFF2-40B4-BE49-F238E27FC236}">
                <a16:creationId xmlns:a16="http://schemas.microsoft.com/office/drawing/2014/main" id="{151AB429-D22A-6258-4FF2-6215AB4DF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9775"/>
            <a:ext cx="9144000" cy="537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441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a:extLst>
              <a:ext uri="{FF2B5EF4-FFF2-40B4-BE49-F238E27FC236}">
                <a16:creationId xmlns:a16="http://schemas.microsoft.com/office/drawing/2014/main" id="{A39B5EC1-F236-54A6-7CB7-159980D5C1F4}"/>
              </a:ext>
            </a:extLst>
          </p:cNvPr>
          <p:cNvSpPr>
            <a:spLocks noGrp="1" noChangeArrowheads="1"/>
          </p:cNvSpPr>
          <p:nvPr>
            <p:ph type="title" idx="4294967295"/>
          </p:nvPr>
        </p:nvSpPr>
        <p:spPr>
          <a:xfrm>
            <a:off x="628650" y="19479"/>
            <a:ext cx="7886700" cy="624578"/>
          </a:xfrm>
        </p:spPr>
        <p:txBody>
          <a:bodyPr>
            <a:normAutofit fontScale="90000"/>
          </a:bodyPr>
          <a:lstStyle/>
          <a:p>
            <a:r>
              <a:rPr lang="en-US" altLang="en-IT" dirty="0"/>
              <a:t>Impact Analysis</a:t>
            </a:r>
          </a:p>
        </p:txBody>
      </p:sp>
      <p:sp>
        <p:nvSpPr>
          <p:cNvPr id="1004547" name="Rectangle 3">
            <a:extLst>
              <a:ext uri="{FF2B5EF4-FFF2-40B4-BE49-F238E27FC236}">
                <a16:creationId xmlns:a16="http://schemas.microsoft.com/office/drawing/2014/main" id="{1A2EF7D1-BE6F-316A-EF08-C2F38FD1E28B}"/>
              </a:ext>
            </a:extLst>
          </p:cNvPr>
          <p:cNvSpPr>
            <a:spLocks noGrp="1" noChangeArrowheads="1"/>
          </p:cNvSpPr>
          <p:nvPr>
            <p:ph type="body" idx="4294967295"/>
          </p:nvPr>
        </p:nvSpPr>
        <p:spPr>
          <a:xfrm>
            <a:off x="66675" y="989704"/>
            <a:ext cx="9077325" cy="5450784"/>
          </a:xfrm>
          <a:noFill/>
        </p:spPr>
        <p:txBody>
          <a:bodyPr>
            <a:normAutofit/>
          </a:bodyPr>
          <a:lstStyle/>
          <a:p>
            <a:r>
              <a:rPr lang="en-US" altLang="en-IT" sz="2400" dirty="0">
                <a:solidFill>
                  <a:schemeClr val="hlink"/>
                </a:solidFill>
              </a:rPr>
              <a:t>Impact analysis</a:t>
            </a:r>
            <a:r>
              <a:rPr lang="en-US" altLang="en-IT" sz="2400" dirty="0"/>
              <a:t> is the task of estimating the parts of the software that can be affected if a proposed change request is made.</a:t>
            </a:r>
          </a:p>
          <a:p>
            <a:pPr>
              <a:buFontTx/>
              <a:buNone/>
            </a:pPr>
            <a:endParaRPr lang="en-US" altLang="en-IT" sz="2400" dirty="0"/>
          </a:p>
          <a:p>
            <a:r>
              <a:rPr lang="en-US" altLang="en-IT" sz="2400" dirty="0"/>
              <a:t>Impact analysis techniques can be partitioned into two classes:</a:t>
            </a:r>
          </a:p>
          <a:p>
            <a:pPr lvl="1"/>
            <a:r>
              <a:rPr lang="en-US" altLang="en-IT" sz="2000" dirty="0">
                <a:solidFill>
                  <a:schemeClr val="hlink"/>
                </a:solidFill>
              </a:rPr>
              <a:t>Traceability analysis</a:t>
            </a:r>
            <a:r>
              <a:rPr lang="en-US" altLang="en-IT" sz="2000" dirty="0"/>
              <a:t> In this approach the high-level artifacts such as requirements, design, code and test cases related to the feature to be changed are identified. A model of inter-artifacts such that each artifact in one level links to other artifacts is constructed, which helps to locate a pieces of design, code and test cases that need to be maintained.</a:t>
            </a:r>
          </a:p>
          <a:p>
            <a:pPr lvl="1"/>
            <a:r>
              <a:rPr lang="en-US" altLang="en-IT" sz="2000" dirty="0">
                <a:solidFill>
                  <a:schemeClr val="hlink"/>
                </a:solidFill>
              </a:rPr>
              <a:t>Dependency (or source-code) analysis</a:t>
            </a:r>
            <a:r>
              <a:rPr lang="en-US" altLang="en-IT" sz="2000" dirty="0"/>
              <a:t> Dependency analysis attempt to assess the affects of change on semantic dependencies between program entities. This is achieved by identifying the syntactic dependencies that may signal the presence of such semantic dependencies.</a:t>
            </a:r>
          </a:p>
          <a:p>
            <a:pPr lvl="2"/>
            <a:r>
              <a:rPr lang="en-US" altLang="en-IT" sz="1800" dirty="0"/>
              <a:t>The two dependency-based impact analysis techniques are: call graph based analysis and dependency graph based analysis.</a:t>
            </a:r>
          </a:p>
        </p:txBody>
      </p:sp>
      <p:sp>
        <p:nvSpPr>
          <p:cNvPr id="2" name="Footer Placeholder 1">
            <a:extLst>
              <a:ext uri="{FF2B5EF4-FFF2-40B4-BE49-F238E27FC236}">
                <a16:creationId xmlns:a16="http://schemas.microsoft.com/office/drawing/2014/main" id="{44F458D5-84C7-D930-C27A-937DCBE93F17}"/>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68EF-427A-E401-D09A-8B436B7A499B}"/>
              </a:ext>
            </a:extLst>
          </p:cNvPr>
          <p:cNvSpPr>
            <a:spLocks noGrp="1"/>
          </p:cNvSpPr>
          <p:nvPr>
            <p:ph type="title"/>
          </p:nvPr>
        </p:nvSpPr>
        <p:spPr/>
        <p:txBody>
          <a:bodyPr/>
          <a:lstStyle/>
          <a:p>
            <a:endParaRPr lang="en-IT"/>
          </a:p>
        </p:txBody>
      </p:sp>
      <p:sp>
        <p:nvSpPr>
          <p:cNvPr id="4" name="Footer Placeholder 3">
            <a:extLst>
              <a:ext uri="{FF2B5EF4-FFF2-40B4-BE49-F238E27FC236}">
                <a16:creationId xmlns:a16="http://schemas.microsoft.com/office/drawing/2014/main" id="{48626885-C278-B8BC-9C0C-67389F7B28A9}"/>
              </a:ext>
            </a:extLst>
          </p:cNvPr>
          <p:cNvSpPr>
            <a:spLocks noGrp="1"/>
          </p:cNvSpPr>
          <p:nvPr>
            <p:ph type="ftr" sz="quarter" idx="11"/>
          </p:nvPr>
        </p:nvSpPr>
        <p:spPr/>
        <p:txBody>
          <a:bodyPr/>
          <a:lstStyle/>
          <a:p>
            <a:pPr>
              <a:defRPr/>
            </a:pPr>
            <a:r>
              <a:rPr lang="en-US"/>
              <a:t>Sw. Evolution</a:t>
            </a:r>
          </a:p>
        </p:txBody>
      </p:sp>
      <p:pic>
        <p:nvPicPr>
          <p:cNvPr id="8196" name="Picture 4" descr="Why Eddie Munson is Such a Popular Character on Stranger Things | Dad  Suggests">
            <a:extLst>
              <a:ext uri="{FF2B5EF4-FFF2-40B4-BE49-F238E27FC236}">
                <a16:creationId xmlns:a16="http://schemas.microsoft.com/office/drawing/2014/main" id="{F5979145-5ED4-4BF8-B450-F362BAD188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3428999"/>
            <a:ext cx="7886700" cy="39275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hy Stranger Things must bring back fan-favorite Eddie Munson | Medium">
            <a:extLst>
              <a:ext uri="{FF2B5EF4-FFF2-40B4-BE49-F238E27FC236}">
                <a16:creationId xmlns:a16="http://schemas.microsoft.com/office/drawing/2014/main" id="{257D3E28-0E17-AAD3-EE7F-7748C4C4F9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96" t="-1" r="18272" b="15707"/>
          <a:stretch/>
        </p:blipFill>
        <p:spPr bwMode="auto">
          <a:xfrm>
            <a:off x="-270935" y="-114402"/>
            <a:ext cx="4889836" cy="35434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ddie Munson Upside Down Guitar Solo Stranger Things Vol, 44% OFF">
            <a:extLst>
              <a:ext uri="{FF2B5EF4-FFF2-40B4-BE49-F238E27FC236}">
                <a16:creationId xmlns:a16="http://schemas.microsoft.com/office/drawing/2014/main" id="{A5F5B30F-FC36-3B7A-B607-6C93540AE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061" y="188913"/>
            <a:ext cx="5339645" cy="300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023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5" name="Rectangle 3">
            <a:extLst>
              <a:ext uri="{FF2B5EF4-FFF2-40B4-BE49-F238E27FC236}">
                <a16:creationId xmlns:a16="http://schemas.microsoft.com/office/drawing/2014/main" id="{8C4A2085-6F52-42A7-A897-0E21CD726C4C}"/>
              </a:ext>
            </a:extLst>
          </p:cNvPr>
          <p:cNvSpPr>
            <a:spLocks noGrp="1" noChangeArrowheads="1"/>
          </p:cNvSpPr>
          <p:nvPr>
            <p:ph type="body" idx="4294967295"/>
          </p:nvPr>
        </p:nvSpPr>
        <p:spPr>
          <a:xfrm>
            <a:off x="66675" y="1237129"/>
            <a:ext cx="9077325" cy="5162084"/>
          </a:xfrm>
          <a:noFill/>
        </p:spPr>
        <p:txBody>
          <a:bodyPr>
            <a:normAutofit fontScale="92500"/>
          </a:bodyPr>
          <a:lstStyle/>
          <a:p>
            <a:r>
              <a:rPr lang="en-US" altLang="en-IT" sz="2400" dirty="0"/>
              <a:t>Two additional notions related to impact analysis are very common among practitioners:</a:t>
            </a:r>
          </a:p>
          <a:p>
            <a:pPr lvl="1"/>
            <a:r>
              <a:rPr lang="en-US" altLang="en-IT" sz="2000" dirty="0"/>
              <a:t>Ripple effect.</a:t>
            </a:r>
          </a:p>
          <a:p>
            <a:pPr lvl="1"/>
            <a:r>
              <a:rPr lang="en-US" altLang="en-IT" sz="2000" dirty="0"/>
              <a:t>Change propagation.</a:t>
            </a:r>
          </a:p>
          <a:p>
            <a:r>
              <a:rPr lang="en-US" altLang="en-IT" sz="2400" dirty="0">
                <a:solidFill>
                  <a:schemeClr val="hlink"/>
                </a:solidFill>
              </a:rPr>
              <a:t>Ripple effect</a:t>
            </a:r>
            <a:r>
              <a:rPr lang="en-US" altLang="en-IT" sz="2400" dirty="0"/>
              <a:t> analysis measures the impact, or how likely it is that a change to a particular module may cause problems in the rest of the program. </a:t>
            </a:r>
          </a:p>
          <a:p>
            <a:r>
              <a:rPr lang="en-US" altLang="en-IT" sz="2400" dirty="0"/>
              <a:t>Measuring ripple effect can provide knowledge about the system as a whole through its evolution: </a:t>
            </a:r>
          </a:p>
          <a:p>
            <a:pPr lvl="1"/>
            <a:r>
              <a:rPr lang="en-US" altLang="en-IT" sz="2000" dirty="0"/>
              <a:t>how much its complexity has increased or decreased since the previous version, </a:t>
            </a:r>
          </a:p>
          <a:p>
            <a:pPr lvl="1"/>
            <a:r>
              <a:rPr lang="en-US" altLang="en-IT" sz="2000" dirty="0"/>
              <a:t>how complex individual parts of a system are in relation to other parts of the system, and </a:t>
            </a:r>
          </a:p>
          <a:p>
            <a:pPr lvl="1"/>
            <a:r>
              <a:rPr lang="en-US" altLang="en-IT" sz="2000" dirty="0"/>
              <a:t>to look at the effect that a new module has on the complexity of a system as a whole when it is added.</a:t>
            </a:r>
          </a:p>
          <a:p>
            <a:r>
              <a:rPr lang="en-US" altLang="en-IT" sz="2400" dirty="0"/>
              <a:t>The </a:t>
            </a:r>
            <a:r>
              <a:rPr lang="en-US" altLang="en-IT" sz="2400" dirty="0">
                <a:solidFill>
                  <a:schemeClr val="hlink"/>
                </a:solidFill>
              </a:rPr>
              <a:t>change propagation</a:t>
            </a:r>
            <a:r>
              <a:rPr lang="en-US" altLang="en-IT" sz="2400" dirty="0"/>
              <a:t> activity ensures that a change made in one component is propagated properly throughout the entire system. </a:t>
            </a:r>
          </a:p>
        </p:txBody>
      </p:sp>
      <p:sp>
        <p:nvSpPr>
          <p:cNvPr id="2" name="Footer Placeholder 1">
            <a:extLst>
              <a:ext uri="{FF2B5EF4-FFF2-40B4-BE49-F238E27FC236}">
                <a16:creationId xmlns:a16="http://schemas.microsoft.com/office/drawing/2014/main" id="{99D7EB19-CFE3-CB7E-248D-159156F21E6D}"/>
              </a:ext>
            </a:extLst>
          </p:cNvPr>
          <p:cNvSpPr>
            <a:spLocks noGrp="1"/>
          </p:cNvSpPr>
          <p:nvPr>
            <p:ph type="ftr" sz="quarter" idx="11"/>
          </p:nvPr>
        </p:nvSpPr>
        <p:spPr/>
        <p:txBody>
          <a:bodyPr/>
          <a:lstStyle/>
          <a:p>
            <a:pPr>
              <a:defRPr/>
            </a:pPr>
            <a:r>
              <a:rPr lang="en-US"/>
              <a:t>Sw. Evolution</a:t>
            </a:r>
          </a:p>
        </p:txBody>
      </p:sp>
      <p:sp>
        <p:nvSpPr>
          <p:cNvPr id="3" name="Rectangle 2">
            <a:extLst>
              <a:ext uri="{FF2B5EF4-FFF2-40B4-BE49-F238E27FC236}">
                <a16:creationId xmlns:a16="http://schemas.microsoft.com/office/drawing/2014/main" id="{A3C63105-56BE-B056-728B-54906DE382CE}"/>
              </a:ext>
            </a:extLst>
          </p:cNvPr>
          <p:cNvSpPr txBox="1">
            <a:spLocks noChangeArrowheads="1"/>
          </p:cNvSpPr>
          <p:nvPr/>
        </p:nvSpPr>
        <p:spPr>
          <a:xfrm>
            <a:off x="628650" y="0"/>
            <a:ext cx="7886700" cy="732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sz="4000" dirty="0"/>
              <a:t>Impact Analysis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a:extLst>
              <a:ext uri="{FF2B5EF4-FFF2-40B4-BE49-F238E27FC236}">
                <a16:creationId xmlns:a16="http://schemas.microsoft.com/office/drawing/2014/main" id="{4DE0AA05-39DE-BC9E-0AD9-A740A74A759C}"/>
              </a:ext>
            </a:extLst>
          </p:cNvPr>
          <p:cNvSpPr>
            <a:spLocks noGrp="1" noChangeArrowheads="1"/>
          </p:cNvSpPr>
          <p:nvPr>
            <p:ph type="title" idx="4294967295"/>
          </p:nvPr>
        </p:nvSpPr>
        <p:spPr>
          <a:xfrm>
            <a:off x="628650" y="0"/>
            <a:ext cx="7886700" cy="689961"/>
          </a:xfrm>
        </p:spPr>
        <p:txBody>
          <a:bodyPr>
            <a:normAutofit fontScale="90000"/>
          </a:bodyPr>
          <a:lstStyle/>
          <a:p>
            <a:r>
              <a:rPr lang="en-US" altLang="en-IT" dirty="0"/>
              <a:t>Refactoring</a:t>
            </a:r>
          </a:p>
        </p:txBody>
      </p:sp>
      <p:sp>
        <p:nvSpPr>
          <p:cNvPr id="1008643" name="Rectangle 3">
            <a:extLst>
              <a:ext uri="{FF2B5EF4-FFF2-40B4-BE49-F238E27FC236}">
                <a16:creationId xmlns:a16="http://schemas.microsoft.com/office/drawing/2014/main" id="{4BFC5FEF-EA87-0D76-B0BD-94D35EA27DC0}"/>
              </a:ext>
            </a:extLst>
          </p:cNvPr>
          <p:cNvSpPr>
            <a:spLocks noGrp="1" noChangeArrowheads="1"/>
          </p:cNvSpPr>
          <p:nvPr>
            <p:ph type="body" idx="4294967295"/>
          </p:nvPr>
        </p:nvSpPr>
        <p:spPr>
          <a:xfrm>
            <a:off x="66675" y="1269401"/>
            <a:ext cx="9077325" cy="5237761"/>
          </a:xfrm>
          <a:noFill/>
        </p:spPr>
        <p:txBody>
          <a:bodyPr>
            <a:normAutofit fontScale="85000" lnSpcReduction="20000"/>
          </a:bodyPr>
          <a:lstStyle/>
          <a:p>
            <a:r>
              <a:rPr lang="en-US" altLang="en-IT" dirty="0">
                <a:solidFill>
                  <a:schemeClr val="hlink"/>
                </a:solidFill>
              </a:rPr>
              <a:t>Refactoring</a:t>
            </a:r>
            <a:r>
              <a:rPr lang="en-US" altLang="en-IT" dirty="0"/>
              <a:t> is the process of making a change to the internal structure of software to make it easier to understand and cheaper to modify without changing its observable behavior. </a:t>
            </a:r>
          </a:p>
          <a:p>
            <a:endParaRPr lang="en-US" altLang="en-IT" dirty="0"/>
          </a:p>
          <a:p>
            <a:r>
              <a:rPr lang="en-US" altLang="en-IT" dirty="0"/>
              <a:t>It is the object-oriented equivalent of </a:t>
            </a:r>
            <a:r>
              <a:rPr lang="en-US" altLang="en-IT" dirty="0">
                <a:solidFill>
                  <a:schemeClr val="hlink"/>
                </a:solidFill>
              </a:rPr>
              <a:t>restructuring</a:t>
            </a:r>
            <a:r>
              <a:rPr lang="en-US" altLang="en-IT" dirty="0"/>
              <a:t>. </a:t>
            </a:r>
          </a:p>
          <a:p>
            <a:endParaRPr lang="en-US" altLang="en-IT" dirty="0"/>
          </a:p>
          <a:p>
            <a:r>
              <a:rPr lang="en-US" altLang="en-IT" dirty="0">
                <a:solidFill>
                  <a:schemeClr val="hlink"/>
                </a:solidFill>
              </a:rPr>
              <a:t>Refactoring</a:t>
            </a:r>
            <a:r>
              <a:rPr lang="en-US" altLang="en-IT" dirty="0"/>
              <a:t>, which aims to improve the internal structure of the code, achieve through the removal of duplicate code, simplification, making code easier to understand, help to find defects and adding flexibility to program faster. </a:t>
            </a:r>
          </a:p>
          <a:p>
            <a:endParaRPr lang="en-US" altLang="en-IT" dirty="0"/>
          </a:p>
          <a:p>
            <a:r>
              <a:rPr lang="en-US" altLang="en-IT" dirty="0"/>
              <a:t>There are two aspects of the above definition:</a:t>
            </a:r>
          </a:p>
          <a:p>
            <a:pPr lvl="1"/>
            <a:r>
              <a:rPr lang="en-US" altLang="en-IT" dirty="0"/>
              <a:t>It must preserve the “observable behavior” of the software system (through regression). </a:t>
            </a:r>
          </a:p>
          <a:p>
            <a:pPr lvl="1"/>
            <a:r>
              <a:rPr lang="en-US" altLang="en-IT" dirty="0"/>
              <a:t>To improve the internal structure of a software system (improve maintainability).</a:t>
            </a:r>
          </a:p>
        </p:txBody>
      </p:sp>
      <p:sp>
        <p:nvSpPr>
          <p:cNvPr id="2" name="Footer Placeholder 1">
            <a:extLst>
              <a:ext uri="{FF2B5EF4-FFF2-40B4-BE49-F238E27FC236}">
                <a16:creationId xmlns:a16="http://schemas.microsoft.com/office/drawing/2014/main" id="{134BB871-F0BE-C3CA-05B2-14413E9D9199}"/>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a:extLst>
              <a:ext uri="{FF2B5EF4-FFF2-40B4-BE49-F238E27FC236}">
                <a16:creationId xmlns:a16="http://schemas.microsoft.com/office/drawing/2014/main" id="{B543DBEE-B256-06BB-7624-5F26DD22E426}"/>
              </a:ext>
            </a:extLst>
          </p:cNvPr>
          <p:cNvSpPr>
            <a:spLocks noGrp="1" noChangeArrowheads="1"/>
          </p:cNvSpPr>
          <p:nvPr>
            <p:ph type="title" idx="4294967295"/>
          </p:nvPr>
        </p:nvSpPr>
        <p:spPr>
          <a:xfrm>
            <a:off x="628649" y="142874"/>
            <a:ext cx="7973483" cy="715081"/>
          </a:xfrm>
        </p:spPr>
        <p:txBody>
          <a:bodyPr>
            <a:normAutofit/>
          </a:bodyPr>
          <a:lstStyle/>
          <a:p>
            <a:r>
              <a:rPr lang="en-US" altLang="en-IT" dirty="0"/>
              <a:t>Program Comprehension</a:t>
            </a:r>
          </a:p>
        </p:txBody>
      </p:sp>
      <p:sp>
        <p:nvSpPr>
          <p:cNvPr id="1010691" name="Rectangle 3">
            <a:extLst>
              <a:ext uri="{FF2B5EF4-FFF2-40B4-BE49-F238E27FC236}">
                <a16:creationId xmlns:a16="http://schemas.microsoft.com/office/drawing/2014/main" id="{16C3B60C-1711-5317-D5A6-79ECE69C1807}"/>
              </a:ext>
            </a:extLst>
          </p:cNvPr>
          <p:cNvSpPr>
            <a:spLocks noGrp="1" noChangeArrowheads="1"/>
          </p:cNvSpPr>
          <p:nvPr>
            <p:ph type="body" idx="4294967295"/>
          </p:nvPr>
        </p:nvSpPr>
        <p:spPr>
          <a:xfrm>
            <a:off x="66675" y="1387736"/>
            <a:ext cx="9077325" cy="5052752"/>
          </a:xfrm>
          <a:noFill/>
        </p:spPr>
        <p:txBody>
          <a:bodyPr>
            <a:normAutofit fontScale="85000" lnSpcReduction="10000"/>
          </a:bodyPr>
          <a:lstStyle/>
          <a:p>
            <a:r>
              <a:rPr lang="en-US" altLang="en-IT" dirty="0"/>
              <a:t>Program understanding or comprehension is </a:t>
            </a:r>
          </a:p>
          <a:p>
            <a:pPr lvl="1">
              <a:buFontTx/>
              <a:buNone/>
            </a:pPr>
            <a:r>
              <a:rPr lang="en-US" altLang="en-IT" dirty="0"/>
              <a:t>“the task of building mental models of an underlying software system at various abstraction levels, ranging from models of the code itself to ones of the underlying application domain, for software maintenance, evolution and re-engineering purposes.”  </a:t>
            </a:r>
          </a:p>
          <a:p>
            <a:r>
              <a:rPr lang="en-US" altLang="en-IT" dirty="0"/>
              <a:t>A mental model describes a programmer’s mental representation of the program to be comprehended.</a:t>
            </a:r>
          </a:p>
          <a:p>
            <a:r>
              <a:rPr lang="en-US" altLang="en-IT" dirty="0"/>
              <a:t>Program comprehension deals with the cognitive processes involved in constructing a mental model of the program. </a:t>
            </a:r>
          </a:p>
          <a:p>
            <a:r>
              <a:rPr lang="en-US" altLang="en-IT" dirty="0"/>
              <a:t>A common element of such cognitive models is generating hypotheses and investigating whether they hold or must be rejected. </a:t>
            </a:r>
          </a:p>
          <a:p>
            <a:pPr lvl="1"/>
            <a:r>
              <a:rPr lang="en-US" altLang="en-IT" dirty="0"/>
              <a:t>Hypotheses are a way to understand code in an incremental manner. </a:t>
            </a:r>
          </a:p>
          <a:p>
            <a:pPr lvl="1"/>
            <a:r>
              <a:rPr lang="en-US" altLang="en-IT" dirty="0"/>
              <a:t>After some understanding of the code, the programmer forms a hypothesis and verifies it by reading code.</a:t>
            </a:r>
          </a:p>
          <a:p>
            <a:pPr lvl="1"/>
            <a:r>
              <a:rPr lang="en-US" altLang="en-IT" dirty="0"/>
              <a:t>By continuously formulating new hypotheses and verifying them, the programmer understands more and more code and in increasing details.</a:t>
            </a:r>
          </a:p>
        </p:txBody>
      </p:sp>
      <p:sp>
        <p:nvSpPr>
          <p:cNvPr id="2" name="Footer Placeholder 1">
            <a:extLst>
              <a:ext uri="{FF2B5EF4-FFF2-40B4-BE49-F238E27FC236}">
                <a16:creationId xmlns:a16="http://schemas.microsoft.com/office/drawing/2014/main" id="{68757504-E5FC-4251-F5A0-34F049B38610}"/>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9" name="Rectangle 3">
            <a:extLst>
              <a:ext uri="{FF2B5EF4-FFF2-40B4-BE49-F238E27FC236}">
                <a16:creationId xmlns:a16="http://schemas.microsoft.com/office/drawing/2014/main" id="{58079BC0-8A31-7A94-8B5F-8C4457706EB0}"/>
              </a:ext>
            </a:extLst>
          </p:cNvPr>
          <p:cNvSpPr>
            <a:spLocks noGrp="1" noChangeArrowheads="1"/>
          </p:cNvSpPr>
          <p:nvPr>
            <p:ph type="body" idx="4294967295"/>
          </p:nvPr>
        </p:nvSpPr>
        <p:spPr>
          <a:xfrm>
            <a:off x="66675" y="1021976"/>
            <a:ext cx="9077325" cy="5418512"/>
          </a:xfrm>
          <a:noFill/>
        </p:spPr>
        <p:txBody>
          <a:bodyPr>
            <a:normAutofit/>
          </a:bodyPr>
          <a:lstStyle/>
          <a:p>
            <a:r>
              <a:rPr lang="en-US" altLang="en-IT" sz="2400" dirty="0"/>
              <a:t>Several strategies can be used to arrive at relevant hypotheses such as:</a:t>
            </a:r>
          </a:p>
          <a:p>
            <a:pPr lvl="1"/>
            <a:r>
              <a:rPr lang="en-US" altLang="en-IT" sz="2000" dirty="0"/>
              <a:t> bottom up (starting from the code).</a:t>
            </a:r>
          </a:p>
          <a:p>
            <a:pPr lvl="1"/>
            <a:r>
              <a:rPr lang="en-US" altLang="en-IT" sz="2000" dirty="0"/>
              <a:t>top down (starting from high-level goal).</a:t>
            </a:r>
          </a:p>
          <a:p>
            <a:pPr lvl="1"/>
            <a:r>
              <a:rPr lang="en-US" altLang="en-IT" sz="2000" dirty="0"/>
              <a:t>opportunistic combinations of the two.</a:t>
            </a:r>
          </a:p>
          <a:p>
            <a:r>
              <a:rPr lang="en-US" altLang="en-IT" sz="2400" dirty="0"/>
              <a:t>A strategy is formulated by identifying actions to achieve a goal. </a:t>
            </a:r>
          </a:p>
          <a:p>
            <a:r>
              <a:rPr lang="en-US" altLang="en-IT" sz="2400" dirty="0"/>
              <a:t>Strategies guide two mechanisms, namely  </a:t>
            </a:r>
            <a:r>
              <a:rPr lang="en-US" altLang="en-IT" sz="2400" dirty="0">
                <a:solidFill>
                  <a:schemeClr val="hlink"/>
                </a:solidFill>
              </a:rPr>
              <a:t>chunking</a:t>
            </a:r>
            <a:r>
              <a:rPr lang="en-US" altLang="en-IT" sz="2400" dirty="0"/>
              <a:t> and </a:t>
            </a:r>
            <a:r>
              <a:rPr lang="en-US" altLang="en-IT" sz="2400" dirty="0">
                <a:solidFill>
                  <a:schemeClr val="hlink"/>
                </a:solidFill>
              </a:rPr>
              <a:t>cross-referencing</a:t>
            </a:r>
            <a:r>
              <a:rPr lang="en-US" altLang="en-IT" sz="2400" dirty="0"/>
              <a:t> to produce higher-level abstraction structures. </a:t>
            </a:r>
          </a:p>
          <a:p>
            <a:pPr lvl="1"/>
            <a:r>
              <a:rPr lang="en-US" altLang="en-IT" sz="2000" dirty="0"/>
              <a:t>Chunking creates new, higher level abstraction structures from lower level structures.</a:t>
            </a:r>
          </a:p>
          <a:p>
            <a:pPr lvl="1"/>
            <a:r>
              <a:rPr lang="en-US" altLang="en-IT" sz="2000" dirty="0"/>
              <a:t>Cross-referencing means being able to make links elements of different abstraction levels. </a:t>
            </a:r>
          </a:p>
          <a:p>
            <a:r>
              <a:rPr lang="en-US" altLang="en-IT" sz="2400" dirty="0"/>
              <a:t>Chunking and cross-referencing helps in building mental model of the program under study at different levels of abstractions.</a:t>
            </a:r>
          </a:p>
          <a:p>
            <a:endParaRPr lang="en-US" altLang="en-IT" sz="2400" dirty="0"/>
          </a:p>
        </p:txBody>
      </p:sp>
      <p:sp>
        <p:nvSpPr>
          <p:cNvPr id="2" name="Footer Placeholder 1">
            <a:extLst>
              <a:ext uri="{FF2B5EF4-FFF2-40B4-BE49-F238E27FC236}">
                <a16:creationId xmlns:a16="http://schemas.microsoft.com/office/drawing/2014/main" id="{A95AD325-EB48-87AA-F3F4-CC09EEE2822C}"/>
              </a:ext>
            </a:extLst>
          </p:cNvPr>
          <p:cNvSpPr>
            <a:spLocks noGrp="1"/>
          </p:cNvSpPr>
          <p:nvPr>
            <p:ph type="ftr" sz="quarter" idx="11"/>
          </p:nvPr>
        </p:nvSpPr>
        <p:spPr/>
        <p:txBody>
          <a:bodyPr/>
          <a:lstStyle/>
          <a:p>
            <a:pPr>
              <a:defRPr/>
            </a:pPr>
            <a:r>
              <a:rPr lang="en-US"/>
              <a:t>Sw. Evolution</a:t>
            </a:r>
          </a:p>
        </p:txBody>
      </p:sp>
      <p:sp>
        <p:nvSpPr>
          <p:cNvPr id="3" name="Rectangle 2">
            <a:extLst>
              <a:ext uri="{FF2B5EF4-FFF2-40B4-BE49-F238E27FC236}">
                <a16:creationId xmlns:a16="http://schemas.microsoft.com/office/drawing/2014/main" id="{A76DD6EC-0344-44D2-1BD3-6B79CE9C02AD}"/>
              </a:ext>
            </a:extLst>
          </p:cNvPr>
          <p:cNvSpPr txBox="1">
            <a:spLocks noChangeArrowheads="1"/>
          </p:cNvSpPr>
          <p:nvPr/>
        </p:nvSpPr>
        <p:spPr>
          <a:xfrm>
            <a:off x="628649" y="142874"/>
            <a:ext cx="7973483" cy="715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IT"/>
              <a:t>Program Comprehension</a:t>
            </a:r>
            <a:endParaRPr lang="en-US" altLang="en-IT"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a:extLst>
              <a:ext uri="{FF2B5EF4-FFF2-40B4-BE49-F238E27FC236}">
                <a16:creationId xmlns:a16="http://schemas.microsoft.com/office/drawing/2014/main" id="{5B4B0143-9A22-08E5-9817-12CD732B92B4}"/>
              </a:ext>
            </a:extLst>
          </p:cNvPr>
          <p:cNvSpPr>
            <a:spLocks noGrp="1" noChangeArrowheads="1"/>
          </p:cNvSpPr>
          <p:nvPr>
            <p:ph type="title" idx="4294967295"/>
          </p:nvPr>
        </p:nvSpPr>
        <p:spPr>
          <a:xfrm>
            <a:off x="628650" y="365126"/>
            <a:ext cx="7886700" cy="730863"/>
          </a:xfrm>
        </p:spPr>
        <p:txBody>
          <a:bodyPr/>
          <a:lstStyle/>
          <a:p>
            <a:r>
              <a:rPr lang="en-US" altLang="en-IT" dirty="0"/>
              <a:t>Software Reuse</a:t>
            </a:r>
          </a:p>
        </p:txBody>
      </p:sp>
      <p:sp>
        <p:nvSpPr>
          <p:cNvPr id="1014787" name="Rectangle 3">
            <a:extLst>
              <a:ext uri="{FF2B5EF4-FFF2-40B4-BE49-F238E27FC236}">
                <a16:creationId xmlns:a16="http://schemas.microsoft.com/office/drawing/2014/main" id="{81BC0EED-E152-F7F6-D48B-CF08AFEBF1F1}"/>
              </a:ext>
            </a:extLst>
          </p:cNvPr>
          <p:cNvSpPr>
            <a:spLocks noGrp="1" noChangeArrowheads="1"/>
          </p:cNvSpPr>
          <p:nvPr>
            <p:ph type="body" idx="4294967295"/>
          </p:nvPr>
        </p:nvSpPr>
        <p:spPr>
          <a:xfrm>
            <a:off x="66675" y="1376978"/>
            <a:ext cx="9077325" cy="5063509"/>
          </a:xfrm>
          <a:noFill/>
        </p:spPr>
        <p:txBody>
          <a:bodyPr>
            <a:normAutofit fontScale="92500" lnSpcReduction="20000"/>
          </a:bodyPr>
          <a:lstStyle/>
          <a:p>
            <a:r>
              <a:rPr lang="en-US" altLang="en-IT" dirty="0"/>
              <a:t>Software reuse was introduced by Dough McIlroy in his 1968 seminal paper:</a:t>
            </a:r>
          </a:p>
          <a:p>
            <a:pPr lvl="1">
              <a:buFontTx/>
              <a:buNone/>
            </a:pPr>
            <a:r>
              <a:rPr lang="en-US" altLang="en-IT" dirty="0"/>
              <a:t>The development of an industry of reusable source-code software components and the industrialization of the production of application software from off-the-shelf components.</a:t>
            </a:r>
          </a:p>
          <a:p>
            <a:r>
              <a:rPr lang="en-US" altLang="en-IT" dirty="0"/>
              <a:t>Other significant early reuse research developments include:</a:t>
            </a:r>
          </a:p>
          <a:p>
            <a:pPr lvl="1"/>
            <a:r>
              <a:rPr lang="en-US" altLang="en-IT" dirty="0"/>
              <a:t> Program families (David Parnas).</a:t>
            </a:r>
          </a:p>
          <a:p>
            <a:pPr lvl="1"/>
            <a:r>
              <a:rPr lang="en-US" altLang="en-IT" dirty="0"/>
              <a:t>Domain analysis (Jim Neighbors).</a:t>
            </a:r>
          </a:p>
          <a:p>
            <a:r>
              <a:rPr lang="en-US" altLang="en-IT" dirty="0">
                <a:solidFill>
                  <a:schemeClr val="hlink"/>
                </a:solidFill>
              </a:rPr>
              <a:t>Program families</a:t>
            </a:r>
            <a:r>
              <a:rPr lang="en-US" altLang="en-IT" dirty="0"/>
              <a:t> are sets of programs whose common properties are so extensive that it becomes advantageous to study the common properties of these programs before analyzing individual differences. </a:t>
            </a:r>
          </a:p>
          <a:p>
            <a:r>
              <a:rPr lang="en-US" altLang="en-IT" dirty="0"/>
              <a:t>Whereas </a:t>
            </a:r>
            <a:r>
              <a:rPr lang="en-US" altLang="en-IT" dirty="0">
                <a:solidFill>
                  <a:schemeClr val="hlink"/>
                </a:solidFill>
              </a:rPr>
              <a:t>domain analysis</a:t>
            </a:r>
            <a:r>
              <a:rPr lang="en-US" altLang="en-IT" dirty="0"/>
              <a:t> is an activity of identifying objects and operations of a class of similar systems in a particular problem domain.</a:t>
            </a:r>
          </a:p>
          <a:p>
            <a:endParaRPr lang="en-US" altLang="en-IT" dirty="0"/>
          </a:p>
        </p:txBody>
      </p:sp>
      <p:sp>
        <p:nvSpPr>
          <p:cNvPr id="2" name="Footer Placeholder 1">
            <a:extLst>
              <a:ext uri="{FF2B5EF4-FFF2-40B4-BE49-F238E27FC236}">
                <a16:creationId xmlns:a16="http://schemas.microsoft.com/office/drawing/2014/main" id="{06EF429A-64B7-E4CD-0C91-559E2AFC8BC9}"/>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Rectangle 2">
            <a:extLst>
              <a:ext uri="{FF2B5EF4-FFF2-40B4-BE49-F238E27FC236}">
                <a16:creationId xmlns:a16="http://schemas.microsoft.com/office/drawing/2014/main" id="{18747911-9B76-B0C1-52EB-3EDC984237F6}"/>
              </a:ext>
            </a:extLst>
          </p:cNvPr>
          <p:cNvSpPr>
            <a:spLocks noGrp="1" noChangeArrowheads="1"/>
          </p:cNvSpPr>
          <p:nvPr>
            <p:ph type="title" idx="4294967295"/>
          </p:nvPr>
        </p:nvSpPr>
        <p:spPr>
          <a:xfrm>
            <a:off x="628650" y="365126"/>
            <a:ext cx="7886700" cy="699881"/>
          </a:xfrm>
        </p:spPr>
        <p:txBody>
          <a:bodyPr/>
          <a:lstStyle/>
          <a:p>
            <a:r>
              <a:rPr lang="en-US" altLang="en-IT" dirty="0"/>
              <a:t>Software Reuse</a:t>
            </a:r>
          </a:p>
        </p:txBody>
      </p:sp>
      <p:sp>
        <p:nvSpPr>
          <p:cNvPr id="1016835" name="Rectangle 3">
            <a:extLst>
              <a:ext uri="{FF2B5EF4-FFF2-40B4-BE49-F238E27FC236}">
                <a16:creationId xmlns:a16="http://schemas.microsoft.com/office/drawing/2014/main" id="{B0B13813-3153-4833-B1CC-137524A456FE}"/>
              </a:ext>
            </a:extLst>
          </p:cNvPr>
          <p:cNvSpPr>
            <a:spLocks noGrp="1" noChangeArrowheads="1"/>
          </p:cNvSpPr>
          <p:nvPr>
            <p:ph type="body" idx="4294967295"/>
          </p:nvPr>
        </p:nvSpPr>
        <p:spPr>
          <a:xfrm>
            <a:off x="191911" y="1264356"/>
            <a:ext cx="8952089" cy="5176132"/>
          </a:xfrm>
          <a:noFill/>
        </p:spPr>
        <p:txBody>
          <a:bodyPr>
            <a:normAutofit fontScale="85000" lnSpcReduction="20000"/>
          </a:bodyPr>
          <a:lstStyle/>
          <a:p>
            <a:r>
              <a:rPr lang="en-US" altLang="en-IT" dirty="0"/>
              <a:t>Software reuse is using existing artifacts or software knowledge during the construction of a new software system. </a:t>
            </a:r>
          </a:p>
          <a:p>
            <a:pPr lvl="1"/>
            <a:r>
              <a:rPr lang="en-US" altLang="en-IT" dirty="0"/>
              <a:t>Reusable assets can be either reusable artifacts or software knowledge.</a:t>
            </a:r>
          </a:p>
          <a:p>
            <a:pPr lvl="1"/>
            <a:endParaRPr lang="en-US" altLang="en-IT" dirty="0"/>
          </a:p>
          <a:p>
            <a:r>
              <a:rPr lang="en-US" altLang="en-IT" dirty="0"/>
              <a:t>Capers Jones identified four types of reusable artifacts:</a:t>
            </a:r>
          </a:p>
          <a:p>
            <a:pPr lvl="1"/>
            <a:r>
              <a:rPr lang="en-US" altLang="en-IT" dirty="0"/>
              <a:t> </a:t>
            </a:r>
            <a:r>
              <a:rPr lang="en-US" altLang="en-IT" dirty="0">
                <a:solidFill>
                  <a:schemeClr val="hlink"/>
                </a:solidFill>
              </a:rPr>
              <a:t>data reuse</a:t>
            </a:r>
            <a:r>
              <a:rPr lang="en-US" altLang="en-IT" dirty="0"/>
              <a:t>, involving a standardization of data formats,</a:t>
            </a:r>
          </a:p>
          <a:p>
            <a:pPr lvl="1"/>
            <a:r>
              <a:rPr lang="en-US" altLang="en-IT" dirty="0">
                <a:solidFill>
                  <a:schemeClr val="hlink"/>
                </a:solidFill>
              </a:rPr>
              <a:t>architectural reuse</a:t>
            </a:r>
            <a:r>
              <a:rPr lang="en-US" altLang="en-IT" dirty="0"/>
              <a:t>, which consists of standardizing a set of design and programming conventions dealing with the logical organization of software,</a:t>
            </a:r>
          </a:p>
          <a:p>
            <a:pPr lvl="1"/>
            <a:r>
              <a:rPr lang="en-US" altLang="en-IT" dirty="0">
                <a:solidFill>
                  <a:schemeClr val="hlink"/>
                </a:solidFill>
              </a:rPr>
              <a:t>design reuse</a:t>
            </a:r>
            <a:r>
              <a:rPr lang="en-US" altLang="en-IT" dirty="0"/>
              <a:t>, for some common business applications, and</a:t>
            </a:r>
          </a:p>
          <a:p>
            <a:pPr lvl="1"/>
            <a:r>
              <a:rPr lang="en-US" altLang="en-IT" dirty="0">
                <a:solidFill>
                  <a:schemeClr val="hlink"/>
                </a:solidFill>
              </a:rPr>
              <a:t>program reuse</a:t>
            </a:r>
            <a:r>
              <a:rPr lang="en-US" altLang="en-IT" dirty="0"/>
              <a:t>, which deals with reusing executable code.</a:t>
            </a:r>
          </a:p>
          <a:p>
            <a:pPr marL="457200" lvl="1" indent="0">
              <a:buNone/>
            </a:pPr>
            <a:endParaRPr lang="en-US" altLang="en-IT" dirty="0"/>
          </a:p>
          <a:p>
            <a:r>
              <a:rPr lang="en-US" altLang="en-IT" dirty="0"/>
              <a:t>Software reuse of previously written code is a way to increase</a:t>
            </a:r>
          </a:p>
          <a:p>
            <a:pPr lvl="1"/>
            <a:r>
              <a:rPr lang="en-US" altLang="en-IT" dirty="0"/>
              <a:t> software development productivity. </a:t>
            </a:r>
          </a:p>
          <a:p>
            <a:pPr lvl="1"/>
            <a:r>
              <a:rPr lang="en-US" altLang="en-IT" dirty="0"/>
              <a:t>quality of the software.</a:t>
            </a:r>
          </a:p>
          <a:p>
            <a:pPr lvl="1"/>
            <a:endParaRPr lang="en-US" altLang="en-IT" dirty="0"/>
          </a:p>
          <a:p>
            <a:r>
              <a:rPr lang="en-US" altLang="en-IT" dirty="0"/>
              <a:t>The cost savings during maintenance because of reuse are nearly 2x the corresponding savings during development.</a:t>
            </a:r>
          </a:p>
          <a:p>
            <a:pPr>
              <a:buFontTx/>
              <a:buNone/>
            </a:pPr>
            <a:endParaRPr lang="en-US" altLang="en-IT" dirty="0"/>
          </a:p>
        </p:txBody>
      </p:sp>
      <p:sp>
        <p:nvSpPr>
          <p:cNvPr id="2" name="Footer Placeholder 1">
            <a:extLst>
              <a:ext uri="{FF2B5EF4-FFF2-40B4-BE49-F238E27FC236}">
                <a16:creationId xmlns:a16="http://schemas.microsoft.com/office/drawing/2014/main" id="{A1EEECE2-823E-4B2A-B41D-47AEC6B14848}"/>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a:extLst>
              <a:ext uri="{FF2B5EF4-FFF2-40B4-BE49-F238E27FC236}">
                <a16:creationId xmlns:a16="http://schemas.microsoft.com/office/drawing/2014/main" id="{A201B663-BC34-79FC-54AD-EF912FEBC80E}"/>
              </a:ext>
            </a:extLst>
          </p:cNvPr>
          <p:cNvSpPr>
            <a:spLocks noGrp="1" noChangeArrowheads="1"/>
          </p:cNvSpPr>
          <p:nvPr>
            <p:ph type="title" idx="4294967295"/>
          </p:nvPr>
        </p:nvSpPr>
        <p:spPr>
          <a:xfrm>
            <a:off x="628650" y="365126"/>
            <a:ext cx="7886700" cy="699881"/>
          </a:xfrm>
        </p:spPr>
        <p:txBody>
          <a:bodyPr/>
          <a:lstStyle/>
          <a:p>
            <a:r>
              <a:rPr lang="en-US" altLang="en-IT" dirty="0"/>
              <a:t>Software Reuse</a:t>
            </a:r>
          </a:p>
        </p:txBody>
      </p:sp>
      <p:sp>
        <p:nvSpPr>
          <p:cNvPr id="1018883" name="Rectangle 3">
            <a:extLst>
              <a:ext uri="{FF2B5EF4-FFF2-40B4-BE49-F238E27FC236}">
                <a16:creationId xmlns:a16="http://schemas.microsoft.com/office/drawing/2014/main" id="{D871F4AA-ED01-A8E9-28B0-C7BE687611B0}"/>
              </a:ext>
            </a:extLst>
          </p:cNvPr>
          <p:cNvSpPr>
            <a:spLocks noGrp="1" noChangeArrowheads="1"/>
          </p:cNvSpPr>
          <p:nvPr>
            <p:ph type="body" idx="4294967295"/>
          </p:nvPr>
        </p:nvSpPr>
        <p:spPr>
          <a:xfrm>
            <a:off x="485422" y="1258644"/>
            <a:ext cx="8658578" cy="5181843"/>
          </a:xfrm>
          <a:noFill/>
        </p:spPr>
        <p:txBody>
          <a:bodyPr>
            <a:normAutofit fontScale="85000" lnSpcReduction="20000"/>
          </a:bodyPr>
          <a:lstStyle/>
          <a:p>
            <a:r>
              <a:rPr lang="en-US" altLang="en-IT" dirty="0"/>
              <a:t>Reusability is a property of a software assets that indicates the degree to which it can be reused. </a:t>
            </a:r>
          </a:p>
          <a:p>
            <a:endParaRPr lang="en-US" altLang="en-IT" dirty="0"/>
          </a:p>
          <a:p>
            <a:r>
              <a:rPr lang="en-US" altLang="en-IT" dirty="0"/>
              <a:t>For software component to be reusable, it must exhibit the following characteristics that directly encourage its use is similar situation:</a:t>
            </a:r>
          </a:p>
          <a:p>
            <a:pPr lvl="1"/>
            <a:r>
              <a:rPr lang="en-US" altLang="en-IT" dirty="0">
                <a:solidFill>
                  <a:schemeClr val="hlink"/>
                </a:solidFill>
              </a:rPr>
              <a:t>Environmental independence</a:t>
            </a:r>
            <a:r>
              <a:rPr lang="en-US" altLang="en-IT" dirty="0"/>
              <a:t> - The components can be reused irrespective of the environment from which they were originally captured. </a:t>
            </a:r>
          </a:p>
          <a:p>
            <a:pPr lvl="1"/>
            <a:r>
              <a:rPr lang="en-US" altLang="en-IT" dirty="0">
                <a:solidFill>
                  <a:schemeClr val="hlink"/>
                </a:solidFill>
              </a:rPr>
              <a:t>High cohesion</a:t>
            </a:r>
            <a:r>
              <a:rPr lang="en-US" altLang="en-IT" dirty="0"/>
              <a:t> - The components that implement a single operation or set of related operations.</a:t>
            </a:r>
          </a:p>
          <a:p>
            <a:pPr lvl="1"/>
            <a:r>
              <a:rPr lang="en-US" altLang="en-IT" dirty="0">
                <a:solidFill>
                  <a:schemeClr val="hlink"/>
                </a:solidFill>
              </a:rPr>
              <a:t>Loose coupling</a:t>
            </a:r>
            <a:r>
              <a:rPr lang="en-US" altLang="en-IT" dirty="0"/>
              <a:t> - The components that have minimal links to other components. </a:t>
            </a:r>
          </a:p>
          <a:p>
            <a:pPr lvl="1"/>
            <a:r>
              <a:rPr lang="en-US" altLang="en-IT" dirty="0">
                <a:solidFill>
                  <a:schemeClr val="hlink"/>
                </a:solidFill>
              </a:rPr>
              <a:t>Adaptability</a:t>
            </a:r>
            <a:r>
              <a:rPr lang="en-US" altLang="en-IT" dirty="0"/>
              <a:t> - The components that are adaptable so they can be customized to fit a range of similar situation.</a:t>
            </a:r>
          </a:p>
          <a:p>
            <a:pPr lvl="1"/>
            <a:r>
              <a:rPr lang="en-US" altLang="en-IT" dirty="0">
                <a:solidFill>
                  <a:schemeClr val="hlink"/>
                </a:solidFill>
              </a:rPr>
              <a:t>Understandability</a:t>
            </a:r>
            <a:r>
              <a:rPr lang="en-US" altLang="en-IT" dirty="0"/>
              <a:t> - The components which are easily understandable that users can quickly interpret functionality.</a:t>
            </a:r>
          </a:p>
          <a:p>
            <a:pPr lvl="1"/>
            <a:r>
              <a:rPr lang="en-US" altLang="en-IT" dirty="0">
                <a:solidFill>
                  <a:schemeClr val="hlink"/>
                </a:solidFill>
              </a:rPr>
              <a:t>Reliability</a:t>
            </a:r>
            <a:r>
              <a:rPr lang="en-US" altLang="en-IT" dirty="0"/>
              <a:t> - The components that are error-free. </a:t>
            </a:r>
          </a:p>
          <a:p>
            <a:pPr lvl="1"/>
            <a:r>
              <a:rPr lang="en-US" altLang="en-IT" dirty="0">
                <a:solidFill>
                  <a:schemeClr val="hlink"/>
                </a:solidFill>
              </a:rPr>
              <a:t>Portability</a:t>
            </a:r>
            <a:r>
              <a:rPr lang="en-US" altLang="en-IT" dirty="0"/>
              <a:t> - The components that are not restricted in terms of the software or hardware environment they operate in.</a:t>
            </a:r>
          </a:p>
          <a:p>
            <a:pPr lvl="1">
              <a:buFontTx/>
              <a:buNone/>
            </a:pPr>
            <a:endParaRPr lang="en-US" altLang="en-IT" dirty="0"/>
          </a:p>
        </p:txBody>
      </p:sp>
      <p:sp>
        <p:nvSpPr>
          <p:cNvPr id="2" name="Footer Placeholder 1">
            <a:extLst>
              <a:ext uri="{FF2B5EF4-FFF2-40B4-BE49-F238E27FC236}">
                <a16:creationId xmlns:a16="http://schemas.microsoft.com/office/drawing/2014/main" id="{4BEAFD77-31A7-B561-5453-D68E898C0E9E}"/>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a:extLst>
              <a:ext uri="{FF2B5EF4-FFF2-40B4-BE49-F238E27FC236}">
                <a16:creationId xmlns:a16="http://schemas.microsoft.com/office/drawing/2014/main" id="{F2D5D7B0-CBBD-91AB-4DAA-A49E2DE3B60F}"/>
              </a:ext>
            </a:extLst>
          </p:cNvPr>
          <p:cNvSpPr>
            <a:spLocks noGrp="1" noChangeArrowheads="1"/>
          </p:cNvSpPr>
          <p:nvPr>
            <p:ph type="title" idx="4294967295"/>
          </p:nvPr>
        </p:nvSpPr>
        <p:spPr>
          <a:xfrm>
            <a:off x="628650" y="-86695"/>
            <a:ext cx="7886700" cy="1325563"/>
          </a:xfrm>
        </p:spPr>
        <p:txBody>
          <a:bodyPr/>
          <a:lstStyle/>
          <a:p>
            <a:r>
              <a:rPr lang="en-US" altLang="en-IT" dirty="0"/>
              <a:t>Software Reuse</a:t>
            </a:r>
          </a:p>
        </p:txBody>
      </p:sp>
      <p:sp>
        <p:nvSpPr>
          <p:cNvPr id="1020931" name="Rectangle 3">
            <a:extLst>
              <a:ext uri="{FF2B5EF4-FFF2-40B4-BE49-F238E27FC236}">
                <a16:creationId xmlns:a16="http://schemas.microsoft.com/office/drawing/2014/main" id="{ABCDFDF2-F4B9-0672-95E1-7A2858C12ADC}"/>
              </a:ext>
            </a:extLst>
          </p:cNvPr>
          <p:cNvSpPr>
            <a:spLocks noGrp="1" noChangeArrowheads="1"/>
          </p:cNvSpPr>
          <p:nvPr>
            <p:ph type="body" idx="4294967295"/>
          </p:nvPr>
        </p:nvSpPr>
        <p:spPr>
          <a:xfrm>
            <a:off x="824089" y="1473798"/>
            <a:ext cx="8319911" cy="4064990"/>
          </a:xfrm>
          <a:noFill/>
        </p:spPr>
        <p:txBody>
          <a:bodyPr/>
          <a:lstStyle/>
          <a:p>
            <a:pPr>
              <a:buFontTx/>
              <a:buNone/>
            </a:pPr>
            <a:r>
              <a:rPr lang="en-US" altLang="en-IT" b="1" u="sng" dirty="0">
                <a:solidFill>
                  <a:schemeClr val="hlink"/>
                </a:solidFill>
              </a:rPr>
              <a:t>Benefits of Reuse</a:t>
            </a:r>
            <a:endParaRPr lang="en-US" altLang="en-IT" sz="2800" b="1" u="sng" dirty="0">
              <a:solidFill>
                <a:schemeClr val="hlink"/>
              </a:solidFill>
            </a:endParaRPr>
          </a:p>
          <a:p>
            <a:r>
              <a:rPr lang="en-US" altLang="en-IT" sz="2800" dirty="0"/>
              <a:t>Increased reliability. </a:t>
            </a:r>
          </a:p>
          <a:p>
            <a:r>
              <a:rPr lang="en-US" altLang="en-IT" sz="2800" dirty="0"/>
              <a:t>Reduced process risk. </a:t>
            </a:r>
          </a:p>
          <a:p>
            <a:r>
              <a:rPr lang="en-US" altLang="en-IT" sz="2800" dirty="0"/>
              <a:t>Increase productivity.  </a:t>
            </a:r>
          </a:p>
          <a:p>
            <a:r>
              <a:rPr lang="en-US" altLang="en-IT" sz="2800" dirty="0"/>
              <a:t>Standards compliance.  </a:t>
            </a:r>
          </a:p>
          <a:p>
            <a:r>
              <a:rPr lang="en-US" altLang="en-IT" sz="2800" dirty="0"/>
              <a:t>Accelerated development. </a:t>
            </a:r>
          </a:p>
          <a:p>
            <a:r>
              <a:rPr lang="en-US" altLang="en-IT" sz="2800" dirty="0"/>
              <a:t>Improve maintainability. </a:t>
            </a:r>
          </a:p>
          <a:p>
            <a:r>
              <a:rPr lang="en-US" altLang="en-IT" sz="2800" dirty="0"/>
              <a:t>Reduction in maintenance time and effort.</a:t>
            </a:r>
          </a:p>
          <a:p>
            <a:pPr>
              <a:buFontTx/>
              <a:buNone/>
            </a:pPr>
            <a:endParaRPr lang="en-US" altLang="en-IT" sz="2800" dirty="0"/>
          </a:p>
          <a:p>
            <a:pPr lvl="1"/>
            <a:endParaRPr lang="en-US" altLang="en-IT" dirty="0"/>
          </a:p>
        </p:txBody>
      </p:sp>
      <p:sp>
        <p:nvSpPr>
          <p:cNvPr id="2" name="Footer Placeholder 1">
            <a:extLst>
              <a:ext uri="{FF2B5EF4-FFF2-40B4-BE49-F238E27FC236}">
                <a16:creationId xmlns:a16="http://schemas.microsoft.com/office/drawing/2014/main" id="{F649CBD5-0E87-67A7-7CDF-EA35965265DE}"/>
              </a:ext>
            </a:extLst>
          </p:cNvPr>
          <p:cNvSpPr>
            <a:spLocks noGrp="1"/>
          </p:cNvSpPr>
          <p:nvPr>
            <p:ph type="ftr" sz="quarter" idx="11"/>
          </p:nvPr>
        </p:nvSpPr>
        <p:spPr/>
        <p:txBody>
          <a:bodyPr/>
          <a:lstStyle/>
          <a:p>
            <a:pPr>
              <a:defRPr/>
            </a:pPr>
            <a:r>
              <a:rPr lang="en-US"/>
              <a:t>Sw. Evolution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091C-101D-89FB-DAA0-CDDD9FC37854}"/>
              </a:ext>
            </a:extLst>
          </p:cNvPr>
          <p:cNvSpPr>
            <a:spLocks noGrp="1"/>
          </p:cNvSpPr>
          <p:nvPr>
            <p:ph type="title"/>
          </p:nvPr>
        </p:nvSpPr>
        <p:spPr/>
        <p:txBody>
          <a:bodyPr/>
          <a:lstStyle/>
          <a:p>
            <a:r>
              <a:rPr lang="en-IT" dirty="0"/>
              <a:t>Questions?</a:t>
            </a:r>
          </a:p>
        </p:txBody>
      </p:sp>
      <p:sp>
        <p:nvSpPr>
          <p:cNvPr id="4" name="Footer Placeholder 3">
            <a:extLst>
              <a:ext uri="{FF2B5EF4-FFF2-40B4-BE49-F238E27FC236}">
                <a16:creationId xmlns:a16="http://schemas.microsoft.com/office/drawing/2014/main" id="{634DD4B7-0132-9DE6-C0C0-E44626F83129}"/>
              </a:ext>
            </a:extLst>
          </p:cNvPr>
          <p:cNvSpPr>
            <a:spLocks noGrp="1"/>
          </p:cNvSpPr>
          <p:nvPr>
            <p:ph type="ftr" sz="quarter" idx="11"/>
          </p:nvPr>
        </p:nvSpPr>
        <p:spPr/>
        <p:txBody>
          <a:bodyPr/>
          <a:lstStyle/>
          <a:p>
            <a:pPr>
              <a:defRPr/>
            </a:pPr>
            <a:r>
              <a:rPr lang="en-US"/>
              <a:t>Sw. Evolution</a:t>
            </a:r>
          </a:p>
        </p:txBody>
      </p:sp>
      <p:pic>
        <p:nvPicPr>
          <p:cNvPr id="5" name="Picture 2" descr="Why does Yoda Speak Funny?. Here is a marvelous question with an… | by &amp; |  Medium">
            <a:extLst>
              <a:ext uri="{FF2B5EF4-FFF2-40B4-BE49-F238E27FC236}">
                <a16:creationId xmlns:a16="http://schemas.microsoft.com/office/drawing/2014/main" id="{90E3DB11-EA1D-19A1-F44F-A6269845F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14" y="1801307"/>
            <a:ext cx="5787571" cy="394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7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a mask&#10;&#10;Description automatically generated">
            <a:extLst>
              <a:ext uri="{FF2B5EF4-FFF2-40B4-BE49-F238E27FC236}">
                <a16:creationId xmlns:a16="http://schemas.microsoft.com/office/drawing/2014/main" id="{EA600B03-73C6-D01F-87AE-0705F4DAB5E2}"/>
              </a:ext>
            </a:extLst>
          </p:cNvPr>
          <p:cNvPicPr>
            <a:picLocks noChangeAspect="1"/>
          </p:cNvPicPr>
          <p:nvPr/>
        </p:nvPicPr>
        <p:blipFill>
          <a:blip r:embed="rId2">
            <a:alphaModFix amt="50000"/>
          </a:blip>
          <a:srcRect r="31333" b="-1"/>
          <a:stretch/>
        </p:blipFill>
        <p:spPr>
          <a:xfrm>
            <a:off x="20" y="1"/>
            <a:ext cx="9143980" cy="6857999"/>
          </a:xfrm>
          <a:prstGeom prst="rect">
            <a:avLst/>
          </a:prstGeom>
        </p:spPr>
      </p:pic>
      <p:sp>
        <p:nvSpPr>
          <p:cNvPr id="2" name="Title 1">
            <a:extLst>
              <a:ext uri="{FF2B5EF4-FFF2-40B4-BE49-F238E27FC236}">
                <a16:creationId xmlns:a16="http://schemas.microsoft.com/office/drawing/2014/main" id="{A2A1267F-AF6E-F1C2-984A-F27811AFC4B4}"/>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a:r>
              <a:rPr lang="en-US" sz="6000" dirty="0">
                <a:solidFill>
                  <a:srgbClr val="FFFFFF"/>
                </a:solidFill>
              </a:rPr>
              <a:t>So, I know a thing or two about what I’m saying…</a:t>
            </a:r>
          </a:p>
        </p:txBody>
      </p:sp>
    </p:spTree>
    <p:extLst>
      <p:ext uri="{BB962C8B-B14F-4D97-AF65-F5344CB8AC3E}">
        <p14:creationId xmlns:p14="http://schemas.microsoft.com/office/powerpoint/2010/main" val="303491205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234B-EC87-AB8B-D447-DA550FCD6881}"/>
              </a:ext>
            </a:extLst>
          </p:cNvPr>
          <p:cNvSpPr>
            <a:spLocks noGrp="1"/>
          </p:cNvSpPr>
          <p:nvPr>
            <p:ph type="title"/>
          </p:nvPr>
        </p:nvSpPr>
        <p:spPr>
          <a:xfrm>
            <a:off x="628650" y="2766218"/>
            <a:ext cx="7886700" cy="1325563"/>
          </a:xfrm>
        </p:spPr>
        <p:txBody>
          <a:bodyPr/>
          <a:lstStyle/>
          <a:p>
            <a:r>
              <a:rPr lang="en-IT" dirty="0"/>
              <a:t>Part 1: Course Overview!</a:t>
            </a:r>
          </a:p>
        </p:txBody>
      </p:sp>
      <p:sp>
        <p:nvSpPr>
          <p:cNvPr id="4" name="Footer Placeholder 3">
            <a:extLst>
              <a:ext uri="{FF2B5EF4-FFF2-40B4-BE49-F238E27FC236}">
                <a16:creationId xmlns:a16="http://schemas.microsoft.com/office/drawing/2014/main" id="{11B8FDBB-C1F2-3A3B-D025-FDE91E6D241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71140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Course Structure in Blocks</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5" name="Rectangle 4">
            <a:extLst>
              <a:ext uri="{FF2B5EF4-FFF2-40B4-BE49-F238E27FC236}">
                <a16:creationId xmlns:a16="http://schemas.microsoft.com/office/drawing/2014/main" id="{FACB5E59-F632-71BB-DA04-E627F7272D87}"/>
              </a:ext>
            </a:extLst>
          </p:cNvPr>
          <p:cNvSpPr/>
          <p:nvPr/>
        </p:nvSpPr>
        <p:spPr>
          <a:xfrm>
            <a:off x="1467556" y="2222205"/>
            <a:ext cx="2509020" cy="11358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Major Causes of Maintenance Problems</a:t>
            </a:r>
          </a:p>
        </p:txBody>
      </p:sp>
      <p:sp>
        <p:nvSpPr>
          <p:cNvPr id="6" name="Rectangle 5">
            <a:extLst>
              <a:ext uri="{FF2B5EF4-FFF2-40B4-BE49-F238E27FC236}">
                <a16:creationId xmlns:a16="http://schemas.microsoft.com/office/drawing/2014/main" id="{ECC6ECDC-1819-EC37-54A5-65014B77701A}"/>
              </a:ext>
            </a:extLst>
          </p:cNvPr>
          <p:cNvSpPr/>
          <p:nvPr/>
        </p:nvSpPr>
        <p:spPr>
          <a:xfrm>
            <a:off x="1467556" y="3540642"/>
            <a:ext cx="2509020" cy="1148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Major Subjects of </a:t>
            </a:r>
            <a:br>
              <a:rPr lang="en-IT" dirty="0"/>
            </a:br>
            <a:r>
              <a:rPr lang="en-IT" dirty="0"/>
              <a:t>Evolution Activities</a:t>
            </a:r>
          </a:p>
        </p:txBody>
      </p:sp>
      <p:sp>
        <p:nvSpPr>
          <p:cNvPr id="7" name="Right Arrow 6">
            <a:extLst>
              <a:ext uri="{FF2B5EF4-FFF2-40B4-BE49-F238E27FC236}">
                <a16:creationId xmlns:a16="http://schemas.microsoft.com/office/drawing/2014/main" id="{EA10B3C6-80CD-0BBF-E340-983C90C0D1B2}"/>
              </a:ext>
            </a:extLst>
          </p:cNvPr>
          <p:cNvSpPr/>
          <p:nvPr/>
        </p:nvSpPr>
        <p:spPr>
          <a:xfrm>
            <a:off x="4093535" y="2636874"/>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ight Arrow 7">
            <a:extLst>
              <a:ext uri="{FF2B5EF4-FFF2-40B4-BE49-F238E27FC236}">
                <a16:creationId xmlns:a16="http://schemas.microsoft.com/office/drawing/2014/main" id="{F6CDD4F8-329A-B7FB-7ED1-68EA019C9D93}"/>
              </a:ext>
            </a:extLst>
          </p:cNvPr>
          <p:cNvSpPr/>
          <p:nvPr/>
        </p:nvSpPr>
        <p:spPr>
          <a:xfrm>
            <a:off x="4082902" y="3934046"/>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EF1C0273-4F96-0BC3-7200-0BFFEE095FA3}"/>
              </a:ext>
            </a:extLst>
          </p:cNvPr>
          <p:cNvSpPr/>
          <p:nvPr/>
        </p:nvSpPr>
        <p:spPr>
          <a:xfrm>
            <a:off x="4625163" y="2445488"/>
            <a:ext cx="1828799" cy="1967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Domain &amp; Tech. specific Maintenance &amp; Evolution</a:t>
            </a:r>
          </a:p>
        </p:txBody>
      </p:sp>
      <p:sp>
        <p:nvSpPr>
          <p:cNvPr id="10" name="Rectangle 9">
            <a:extLst>
              <a:ext uri="{FF2B5EF4-FFF2-40B4-BE49-F238E27FC236}">
                <a16:creationId xmlns:a16="http://schemas.microsoft.com/office/drawing/2014/main" id="{D45830DF-BABB-1ACA-BA1F-C12CD6424F15}"/>
              </a:ext>
            </a:extLst>
          </p:cNvPr>
          <p:cNvSpPr/>
          <p:nvPr/>
        </p:nvSpPr>
        <p:spPr>
          <a:xfrm rot="16200000">
            <a:off x="4298565" y="4506396"/>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AIOps</a:t>
            </a:r>
          </a:p>
        </p:txBody>
      </p:sp>
      <p:sp>
        <p:nvSpPr>
          <p:cNvPr id="11" name="Rectangle 10">
            <a:extLst>
              <a:ext uri="{FF2B5EF4-FFF2-40B4-BE49-F238E27FC236}">
                <a16:creationId xmlns:a16="http://schemas.microsoft.com/office/drawing/2014/main" id="{452AA443-D3AD-097B-43C7-6121562D7BB4}"/>
              </a:ext>
            </a:extLst>
          </p:cNvPr>
          <p:cNvSpPr/>
          <p:nvPr/>
        </p:nvSpPr>
        <p:spPr>
          <a:xfrm rot="16200000">
            <a:off x="4734611"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MLOps</a:t>
            </a:r>
          </a:p>
        </p:txBody>
      </p:sp>
      <p:sp>
        <p:nvSpPr>
          <p:cNvPr id="12" name="Rectangle 11">
            <a:extLst>
              <a:ext uri="{FF2B5EF4-FFF2-40B4-BE49-F238E27FC236}">
                <a16:creationId xmlns:a16="http://schemas.microsoft.com/office/drawing/2014/main" id="{C8DA949B-CDF8-7773-6A6D-8DF0476569F9}"/>
              </a:ext>
            </a:extLst>
          </p:cNvPr>
          <p:cNvSpPr/>
          <p:nvPr/>
        </p:nvSpPr>
        <p:spPr>
          <a:xfrm rot="16200000">
            <a:off x="5170546"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IaC</a:t>
            </a:r>
          </a:p>
        </p:txBody>
      </p:sp>
      <p:sp>
        <p:nvSpPr>
          <p:cNvPr id="13" name="Rectangle 12">
            <a:extLst>
              <a:ext uri="{FF2B5EF4-FFF2-40B4-BE49-F238E27FC236}">
                <a16:creationId xmlns:a16="http://schemas.microsoft.com/office/drawing/2014/main" id="{4CE118EC-FC11-9A26-4AAE-3CACACEDFEBD}"/>
              </a:ext>
            </a:extLst>
          </p:cNvPr>
          <p:cNvSpPr/>
          <p:nvPr/>
        </p:nvSpPr>
        <p:spPr>
          <a:xfrm rot="16200000">
            <a:off x="5606481"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800" dirty="0"/>
              <a:t>µ</a:t>
            </a:r>
            <a:r>
              <a:rPr lang="en-IT" dirty="0"/>
              <a:t>S</a:t>
            </a:r>
          </a:p>
        </p:txBody>
      </p:sp>
      <p:sp>
        <p:nvSpPr>
          <p:cNvPr id="14" name="Right Arrow 13">
            <a:extLst>
              <a:ext uri="{FF2B5EF4-FFF2-40B4-BE49-F238E27FC236}">
                <a16:creationId xmlns:a16="http://schemas.microsoft.com/office/drawing/2014/main" id="{29904B2C-79E0-32A6-7717-7DE44AA3E53C}"/>
              </a:ext>
            </a:extLst>
          </p:cNvPr>
          <p:cNvSpPr/>
          <p:nvPr/>
        </p:nvSpPr>
        <p:spPr>
          <a:xfrm>
            <a:off x="6531935" y="3404519"/>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Rectangle 14">
            <a:extLst>
              <a:ext uri="{FF2B5EF4-FFF2-40B4-BE49-F238E27FC236}">
                <a16:creationId xmlns:a16="http://schemas.microsoft.com/office/drawing/2014/main" id="{400616C8-B12A-B826-20E3-9994AF29D48E}"/>
              </a:ext>
            </a:extLst>
          </p:cNvPr>
          <p:cNvSpPr/>
          <p:nvPr/>
        </p:nvSpPr>
        <p:spPr>
          <a:xfrm>
            <a:off x="204346" y="2222205"/>
            <a:ext cx="756355" cy="24667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Basics</a:t>
            </a:r>
          </a:p>
          <a:p>
            <a:pPr algn="ctr"/>
            <a:r>
              <a:rPr lang="en-GB" dirty="0"/>
              <a:t>I</a:t>
            </a:r>
            <a:r>
              <a:rPr lang="en-IT" dirty="0"/>
              <a:t>ntro</a:t>
            </a:r>
          </a:p>
        </p:txBody>
      </p:sp>
      <p:sp>
        <p:nvSpPr>
          <p:cNvPr id="17" name="Right Arrow 16">
            <a:extLst>
              <a:ext uri="{FF2B5EF4-FFF2-40B4-BE49-F238E27FC236}">
                <a16:creationId xmlns:a16="http://schemas.microsoft.com/office/drawing/2014/main" id="{874D8B06-48AA-A3BC-73A6-6C3BD9EB39B0}"/>
              </a:ext>
            </a:extLst>
          </p:cNvPr>
          <p:cNvSpPr/>
          <p:nvPr/>
        </p:nvSpPr>
        <p:spPr>
          <a:xfrm>
            <a:off x="1011669" y="3312041"/>
            <a:ext cx="455887"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1DCD3D61-C341-F249-5015-B5A633AF957F}"/>
              </a:ext>
            </a:extLst>
          </p:cNvPr>
          <p:cNvSpPr/>
          <p:nvPr/>
        </p:nvSpPr>
        <p:spPr>
          <a:xfrm>
            <a:off x="7088373" y="2445488"/>
            <a:ext cx="1426977" cy="1967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Org. &amp; Managerial Issues</a:t>
            </a:r>
          </a:p>
        </p:txBody>
      </p:sp>
      <p:sp>
        <p:nvSpPr>
          <p:cNvPr id="19" name="Rectangle 18">
            <a:extLst>
              <a:ext uri="{FF2B5EF4-FFF2-40B4-BE49-F238E27FC236}">
                <a16:creationId xmlns:a16="http://schemas.microsoft.com/office/drawing/2014/main" id="{93299DE7-5806-C903-88CD-35643DD6157A}"/>
              </a:ext>
            </a:extLst>
          </p:cNvPr>
          <p:cNvSpPr/>
          <p:nvPr/>
        </p:nvSpPr>
        <p:spPr>
          <a:xfrm rot="16200000">
            <a:off x="1148966" y="482248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Req.s</a:t>
            </a:r>
          </a:p>
        </p:txBody>
      </p:sp>
      <p:sp>
        <p:nvSpPr>
          <p:cNvPr id="20" name="Rectangle 19">
            <a:extLst>
              <a:ext uri="{FF2B5EF4-FFF2-40B4-BE49-F238E27FC236}">
                <a16:creationId xmlns:a16="http://schemas.microsoft.com/office/drawing/2014/main" id="{8298E0F9-B56F-4D7A-B804-CC7224B64DB2}"/>
              </a:ext>
            </a:extLst>
          </p:cNvPr>
          <p:cNvSpPr/>
          <p:nvPr/>
        </p:nvSpPr>
        <p:spPr>
          <a:xfrm rot="16200000">
            <a:off x="1623101" y="482248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Arch.s</a:t>
            </a:r>
          </a:p>
        </p:txBody>
      </p:sp>
      <p:sp>
        <p:nvSpPr>
          <p:cNvPr id="21" name="Rectangle 20">
            <a:extLst>
              <a:ext uri="{FF2B5EF4-FFF2-40B4-BE49-F238E27FC236}">
                <a16:creationId xmlns:a16="http://schemas.microsoft.com/office/drawing/2014/main" id="{74721797-1903-4E29-9C8C-6D4EE437A3C2}"/>
              </a:ext>
            </a:extLst>
          </p:cNvPr>
          <p:cNvSpPr/>
          <p:nvPr/>
        </p:nvSpPr>
        <p:spPr>
          <a:xfrm rot="16200000">
            <a:off x="2097235" y="482248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Systems</a:t>
            </a:r>
          </a:p>
        </p:txBody>
      </p:sp>
      <p:sp>
        <p:nvSpPr>
          <p:cNvPr id="22" name="Rectangle 21">
            <a:extLst>
              <a:ext uri="{FF2B5EF4-FFF2-40B4-BE49-F238E27FC236}">
                <a16:creationId xmlns:a16="http://schemas.microsoft.com/office/drawing/2014/main" id="{A2C48EF8-53CC-A841-C7F2-0018CE104655}"/>
              </a:ext>
            </a:extLst>
          </p:cNvPr>
          <p:cNvSpPr/>
          <p:nvPr/>
        </p:nvSpPr>
        <p:spPr>
          <a:xfrm rot="16200000">
            <a:off x="2571369" y="4822486"/>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Infra.</a:t>
            </a:r>
          </a:p>
        </p:txBody>
      </p:sp>
      <p:sp>
        <p:nvSpPr>
          <p:cNvPr id="23" name="Rectangle 22">
            <a:extLst>
              <a:ext uri="{FF2B5EF4-FFF2-40B4-BE49-F238E27FC236}">
                <a16:creationId xmlns:a16="http://schemas.microsoft.com/office/drawing/2014/main" id="{5BB8C1F3-E1BE-2668-A709-BE5A8E074D49}"/>
              </a:ext>
            </a:extLst>
          </p:cNvPr>
          <p:cNvSpPr/>
          <p:nvPr/>
        </p:nvSpPr>
        <p:spPr>
          <a:xfrm rot="16200000">
            <a:off x="3045504" y="483377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DevOps</a:t>
            </a:r>
          </a:p>
        </p:txBody>
      </p:sp>
      <p:sp>
        <p:nvSpPr>
          <p:cNvPr id="24" name="Rectangle 23">
            <a:extLst>
              <a:ext uri="{FF2B5EF4-FFF2-40B4-BE49-F238E27FC236}">
                <a16:creationId xmlns:a16="http://schemas.microsoft.com/office/drawing/2014/main" id="{FA8EE066-5914-A5F0-E7BC-719183CDAF12}"/>
              </a:ext>
            </a:extLst>
          </p:cNvPr>
          <p:cNvSpPr/>
          <p:nvPr/>
        </p:nvSpPr>
        <p:spPr>
          <a:xfrm rot="16200000">
            <a:off x="1440538" y="1756834"/>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Bugs</a:t>
            </a:r>
          </a:p>
        </p:txBody>
      </p:sp>
      <p:sp>
        <p:nvSpPr>
          <p:cNvPr id="25" name="Rectangle 24">
            <a:extLst>
              <a:ext uri="{FF2B5EF4-FFF2-40B4-BE49-F238E27FC236}">
                <a16:creationId xmlns:a16="http://schemas.microsoft.com/office/drawing/2014/main" id="{23715AED-2D49-D65C-9D6C-35D2A9C1DD78}"/>
              </a:ext>
            </a:extLst>
          </p:cNvPr>
          <p:cNvSpPr/>
          <p:nvPr/>
        </p:nvSpPr>
        <p:spPr>
          <a:xfrm rot="16200000">
            <a:off x="1914673" y="1756834"/>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Smells</a:t>
            </a:r>
          </a:p>
        </p:txBody>
      </p:sp>
      <p:sp>
        <p:nvSpPr>
          <p:cNvPr id="26" name="Rectangle 25">
            <a:extLst>
              <a:ext uri="{FF2B5EF4-FFF2-40B4-BE49-F238E27FC236}">
                <a16:creationId xmlns:a16="http://schemas.microsoft.com/office/drawing/2014/main" id="{00648D42-086C-B74E-85AE-1026668CFD9F}"/>
              </a:ext>
            </a:extLst>
          </p:cNvPr>
          <p:cNvSpPr/>
          <p:nvPr/>
        </p:nvSpPr>
        <p:spPr>
          <a:xfrm rot="16200000">
            <a:off x="2388807" y="1756834"/>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Clones</a:t>
            </a:r>
          </a:p>
        </p:txBody>
      </p:sp>
      <p:sp>
        <p:nvSpPr>
          <p:cNvPr id="27" name="Rectangle 26">
            <a:extLst>
              <a:ext uri="{FF2B5EF4-FFF2-40B4-BE49-F238E27FC236}">
                <a16:creationId xmlns:a16="http://schemas.microsoft.com/office/drawing/2014/main" id="{570682B7-8965-603B-C612-1450EB1E77B1}"/>
              </a:ext>
            </a:extLst>
          </p:cNvPr>
          <p:cNvSpPr/>
          <p:nvPr/>
        </p:nvSpPr>
        <p:spPr>
          <a:xfrm rot="16200000">
            <a:off x="2862941" y="1756835"/>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TDebt</a:t>
            </a:r>
          </a:p>
        </p:txBody>
      </p:sp>
      <p:sp>
        <p:nvSpPr>
          <p:cNvPr id="29" name="Rectangle 28">
            <a:extLst>
              <a:ext uri="{FF2B5EF4-FFF2-40B4-BE49-F238E27FC236}">
                <a16:creationId xmlns:a16="http://schemas.microsoft.com/office/drawing/2014/main" id="{6A513EA9-E88A-9029-96E4-719BC6A64592}"/>
              </a:ext>
            </a:extLst>
          </p:cNvPr>
          <p:cNvSpPr/>
          <p:nvPr/>
        </p:nvSpPr>
        <p:spPr>
          <a:xfrm rot="16200000">
            <a:off x="6798529" y="4467254"/>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bg2">
                    <a:lumMod val="25000"/>
                  </a:schemeClr>
                </a:solidFill>
              </a:rPr>
              <a:t>Teams</a:t>
            </a:r>
          </a:p>
        </p:txBody>
      </p:sp>
      <p:sp>
        <p:nvSpPr>
          <p:cNvPr id="30" name="Rectangle 29">
            <a:extLst>
              <a:ext uri="{FF2B5EF4-FFF2-40B4-BE49-F238E27FC236}">
                <a16:creationId xmlns:a16="http://schemas.microsoft.com/office/drawing/2014/main" id="{E71BBB04-1804-0E5A-AA7F-E12BCF651A2C}"/>
              </a:ext>
            </a:extLst>
          </p:cNvPr>
          <p:cNvSpPr/>
          <p:nvPr/>
        </p:nvSpPr>
        <p:spPr>
          <a:xfrm rot="16200000">
            <a:off x="7234575" y="4471610"/>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bg2">
                    <a:lumMod val="25000"/>
                  </a:schemeClr>
                </a:solidFill>
              </a:rPr>
              <a:t>Patterns</a:t>
            </a:r>
          </a:p>
        </p:txBody>
      </p:sp>
      <p:sp>
        <p:nvSpPr>
          <p:cNvPr id="31" name="Rectangle 30">
            <a:extLst>
              <a:ext uri="{FF2B5EF4-FFF2-40B4-BE49-F238E27FC236}">
                <a16:creationId xmlns:a16="http://schemas.microsoft.com/office/drawing/2014/main" id="{B7ACAEED-AAF3-E15D-1DB6-308FF4E09FE1}"/>
              </a:ext>
            </a:extLst>
          </p:cNvPr>
          <p:cNvSpPr/>
          <p:nvPr/>
        </p:nvSpPr>
        <p:spPr>
          <a:xfrm rot="16200000">
            <a:off x="7670510" y="4471610"/>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bg2">
                    <a:lumMod val="25000"/>
                  </a:schemeClr>
                </a:solidFill>
              </a:rPr>
              <a:t>Smells</a:t>
            </a:r>
          </a:p>
        </p:txBody>
      </p:sp>
    </p:spTree>
    <p:extLst>
      <p:ext uri="{BB962C8B-B14F-4D97-AF65-F5344CB8AC3E}">
        <p14:creationId xmlns:p14="http://schemas.microsoft.com/office/powerpoint/2010/main" val="2419154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Sw. Evolution</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a:t>
            </a:r>
            <a:endParaRPr lang="en-US" altLang="en-IT" sz="3200" i="1" dirty="0">
              <a:sym typeface="Wingdings" pitchFamily="2" charset="2"/>
            </a:endParaRPr>
          </a:p>
          <a:p>
            <a:pPr lvl="1"/>
            <a:r>
              <a:rPr lang="en-US" altLang="en-IT" sz="2000" i="1" dirty="0">
                <a:sym typeface="Wingdings" pitchFamily="2" charset="2"/>
              </a:rPr>
              <a:t>You will do the work, but we’ll discuss it together!</a:t>
            </a:r>
          </a:p>
          <a:p>
            <a:pPr lvl="1"/>
            <a:r>
              <a:rPr lang="en-US" altLang="en-IT" sz="2000" i="1" dirty="0">
                <a:sym typeface="Wingdings" pitchFamily="2" charset="2"/>
              </a:rPr>
              <a:t>Your Presentation, our Q&amp;A Afterwards</a:t>
            </a:r>
          </a:p>
          <a:p>
            <a:pPr lvl="1"/>
            <a:r>
              <a:rPr lang="en-US" altLang="en-IT" sz="2000" i="1" dirty="0">
                <a:sym typeface="Wingdings" pitchFamily="2" charset="2"/>
              </a:rPr>
              <a:t>Each team delivers at least once</a:t>
            </a:r>
          </a:p>
          <a:p>
            <a:pPr lvl="1"/>
            <a:r>
              <a:rPr lang="en-US" altLang="en-IT" sz="2000" i="1" dirty="0">
                <a:sym typeface="Wingdings" pitchFamily="2" charset="2"/>
              </a:rPr>
              <a:t>Makes up 10% of total mark (up to 3 points)</a:t>
            </a:r>
            <a:endParaRPr lang="en-US" altLang="en-IT" sz="2000" i="1" dirty="0"/>
          </a:p>
        </p:txBody>
      </p:sp>
    </p:spTree>
    <p:extLst>
      <p:ext uri="{BB962C8B-B14F-4D97-AF65-F5344CB8AC3E}">
        <p14:creationId xmlns:p14="http://schemas.microsoft.com/office/powerpoint/2010/main" val="339047402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4101</TotalTime>
  <Words>3770</Words>
  <Application>Microsoft Macintosh PowerPoint</Application>
  <PresentationFormat>On-screen Show (4:3)</PresentationFormat>
  <Paragraphs>505</Paragraphs>
  <Slides>58</Slides>
  <Notes>30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5" baseType="lpstr">
      <vt:lpstr>Aptos</vt:lpstr>
      <vt:lpstr>Arial</vt:lpstr>
      <vt:lpstr>Calibri</vt:lpstr>
      <vt:lpstr>Calibri Light</vt:lpstr>
      <vt:lpstr>Wingdings</vt:lpstr>
      <vt:lpstr>Office 2013 - 2022 Theme</vt:lpstr>
      <vt:lpstr>Equation</vt:lpstr>
      <vt:lpstr>Sw. Evolution: Intro &amp; Basic Notions</vt:lpstr>
      <vt:lpstr>Sw. Evolution: Intro &amp; Basic Notions</vt:lpstr>
      <vt:lpstr>PowerPoint Presentation</vt:lpstr>
      <vt:lpstr>PowerPoint Presentation</vt:lpstr>
      <vt:lpstr>PowerPoint Presentation</vt:lpstr>
      <vt:lpstr>So, I know a thing or two about what I’m saying…</vt:lpstr>
      <vt:lpstr>Part 1: Course Overview!</vt:lpstr>
      <vt:lpstr>Course Structure in Blocks</vt:lpstr>
      <vt:lpstr>Delivery Structure</vt:lpstr>
      <vt:lpstr>Delivery Structure</vt:lpstr>
      <vt:lpstr>Teams’ Structure &amp; Details</vt:lpstr>
      <vt:lpstr>PowerPoint Presentation</vt:lpstr>
      <vt:lpstr>Project Work Specifications</vt:lpstr>
      <vt:lpstr>Delivery Structure</vt:lpstr>
      <vt:lpstr>9 Practicums*</vt:lpstr>
      <vt:lpstr>9 Practicums</vt:lpstr>
      <vt:lpstr>Tool Practicum</vt:lpstr>
      <vt:lpstr>Paper Practicum</vt:lpstr>
      <vt:lpstr>Part 2: Intro &amp; Basic Notions</vt:lpstr>
      <vt:lpstr>Outline</vt:lpstr>
      <vt:lpstr>Evolution Versus Maintenance</vt:lpstr>
      <vt:lpstr>Evolution Versus Maintenance</vt:lpstr>
      <vt:lpstr>PowerPoint Presentation</vt:lpstr>
      <vt:lpstr>A more modern look…</vt:lpstr>
      <vt:lpstr>Software Evolution</vt:lpstr>
      <vt:lpstr>PowerPoint Presentation</vt:lpstr>
      <vt:lpstr>Software Evolution: Laws of Lehman</vt:lpstr>
      <vt:lpstr>PowerPoint Presentation</vt:lpstr>
      <vt:lpstr>PowerPoint Presentation</vt:lpstr>
      <vt:lpstr>For Example: FOSS Systems!</vt:lpstr>
      <vt:lpstr>Software Maintenance</vt:lpstr>
      <vt:lpstr>Software Maintenance</vt:lpstr>
      <vt:lpstr>Software Maintenance</vt:lpstr>
      <vt:lpstr>PowerPoint Presentation</vt:lpstr>
      <vt:lpstr>Software Maintenance: COTS</vt:lpstr>
      <vt:lpstr>Software Evolution Models and Processes</vt:lpstr>
      <vt:lpstr>PowerPoint Presentation</vt:lpstr>
      <vt:lpstr>PowerPoint Presentation</vt:lpstr>
      <vt:lpstr>Software Evolution Models and Processes</vt:lpstr>
      <vt:lpstr>Software Evolution Models and Processes</vt:lpstr>
      <vt:lpstr>Software Evolution Models and Processes</vt:lpstr>
      <vt:lpstr>PowerPoint Presentation</vt:lpstr>
      <vt:lpstr>PowerPoint Presentation</vt:lpstr>
      <vt:lpstr>Reengineering</vt:lpstr>
      <vt:lpstr>Reengineering</vt:lpstr>
      <vt:lpstr>Legacy System</vt:lpstr>
      <vt:lpstr>Legacy System</vt:lpstr>
      <vt:lpstr>PowerPoint Presentation</vt:lpstr>
      <vt:lpstr>Impact Analysis</vt:lpstr>
      <vt:lpstr>PowerPoint Presentation</vt:lpstr>
      <vt:lpstr>Refactoring</vt:lpstr>
      <vt:lpstr>Program Comprehension</vt:lpstr>
      <vt:lpstr>PowerPoint Presentation</vt:lpstr>
      <vt:lpstr>Software Reuse</vt:lpstr>
      <vt:lpstr>Software Reuse</vt:lpstr>
      <vt:lpstr>Software Reuse</vt:lpstr>
      <vt:lpstr>Software Reuse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101</cp:revision>
  <dcterms:created xsi:type="dcterms:W3CDTF">2024-06-17T09:44:42Z</dcterms:created>
  <dcterms:modified xsi:type="dcterms:W3CDTF">2024-09-09T09:44:33Z</dcterms:modified>
</cp:coreProperties>
</file>